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60" r:id="rId1"/>
  </p:sldMasterIdLst>
  <p:notesMasterIdLst>
    <p:notesMasterId r:id="rId68"/>
  </p:notesMasterIdLst>
  <p:handoutMasterIdLst>
    <p:handoutMasterId r:id="rId69"/>
  </p:handoutMasterIdLst>
  <p:sldIdLst>
    <p:sldId id="318" r:id="rId2"/>
    <p:sldId id="319" r:id="rId3"/>
    <p:sldId id="615" r:id="rId4"/>
    <p:sldId id="383" r:id="rId5"/>
    <p:sldId id="620" r:id="rId6"/>
    <p:sldId id="623" r:id="rId7"/>
    <p:sldId id="621" r:id="rId8"/>
    <p:sldId id="624" r:id="rId9"/>
    <p:sldId id="658" r:id="rId10"/>
    <p:sldId id="653" r:id="rId11"/>
    <p:sldId id="654" r:id="rId12"/>
    <p:sldId id="655" r:id="rId13"/>
    <p:sldId id="659" r:id="rId14"/>
    <p:sldId id="664" r:id="rId15"/>
    <p:sldId id="657" r:id="rId16"/>
    <p:sldId id="666" r:id="rId17"/>
    <p:sldId id="747" r:id="rId18"/>
    <p:sldId id="678" r:id="rId19"/>
    <p:sldId id="674" r:id="rId20"/>
    <p:sldId id="675" r:id="rId21"/>
    <p:sldId id="677" r:id="rId22"/>
    <p:sldId id="679" r:id="rId23"/>
    <p:sldId id="751" r:id="rId24"/>
    <p:sldId id="685" r:id="rId25"/>
    <p:sldId id="699" r:id="rId26"/>
    <p:sldId id="753" r:id="rId27"/>
    <p:sldId id="686" r:id="rId28"/>
    <p:sldId id="701" r:id="rId29"/>
    <p:sldId id="702" r:id="rId30"/>
    <p:sldId id="703" r:id="rId31"/>
    <p:sldId id="706" r:id="rId32"/>
    <p:sldId id="761" r:id="rId33"/>
    <p:sldId id="687" r:id="rId34"/>
    <p:sldId id="708" r:id="rId35"/>
    <p:sldId id="709" r:id="rId36"/>
    <p:sldId id="711" r:id="rId37"/>
    <p:sldId id="758" r:id="rId38"/>
    <p:sldId id="757" r:id="rId39"/>
    <p:sldId id="759" r:id="rId40"/>
    <p:sldId id="762" r:id="rId41"/>
    <p:sldId id="688" r:id="rId42"/>
    <p:sldId id="715" r:id="rId43"/>
    <p:sldId id="692" r:id="rId44"/>
    <p:sldId id="717" r:id="rId45"/>
    <p:sldId id="718" r:id="rId46"/>
    <p:sldId id="770" r:id="rId47"/>
    <p:sldId id="693" r:id="rId48"/>
    <p:sldId id="765" r:id="rId49"/>
    <p:sldId id="766" r:id="rId50"/>
    <p:sldId id="771" r:id="rId51"/>
    <p:sldId id="727" r:id="rId52"/>
    <p:sldId id="694" r:id="rId53"/>
    <p:sldId id="728" r:id="rId54"/>
    <p:sldId id="730" r:id="rId55"/>
    <p:sldId id="695" r:id="rId56"/>
    <p:sldId id="772" r:id="rId57"/>
    <p:sldId id="773" r:id="rId58"/>
    <p:sldId id="696" r:id="rId59"/>
    <p:sldId id="774" r:id="rId60"/>
    <p:sldId id="775" r:id="rId61"/>
    <p:sldId id="697" r:id="rId62"/>
    <p:sldId id="776" r:id="rId63"/>
    <p:sldId id="777" r:id="rId64"/>
    <p:sldId id="592" r:id="rId65"/>
    <p:sldId id="593" r:id="rId66"/>
    <p:sldId id="594" r:id="rId67"/>
  </p:sldIdLst>
  <p:sldSz cx="9144000" cy="6858000" type="screen4x3"/>
  <p:notesSz cx="7105650" cy="10236200"/>
  <p:defaultTextStyle>
    <a:defPPr>
      <a:defRPr lang="zh-TW"/>
    </a:defPPr>
    <a:lvl1pPr algn="l" rtl="0" fontAlgn="base">
      <a:spcBef>
        <a:spcPct val="0"/>
      </a:spcBef>
      <a:spcAft>
        <a:spcPct val="0"/>
      </a:spcAft>
      <a:defRPr kumimoji="1" kern="1200">
        <a:solidFill>
          <a:schemeClr val="tx1"/>
        </a:solidFill>
        <a:latin typeface="Arial"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Arial"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Arial"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Arial"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Arial" pitchFamily="34" charset="0"/>
        <a:ea typeface="新細明體" pitchFamily="18" charset="-120"/>
        <a:cs typeface="+mn-cs"/>
      </a:defRPr>
    </a:lvl5pPr>
    <a:lvl6pPr marL="2286000" algn="l" defTabSz="914400" rtl="0" eaLnBrk="1" latinLnBrk="0" hangingPunct="1">
      <a:defRPr kumimoji="1" kern="1200">
        <a:solidFill>
          <a:schemeClr val="tx1"/>
        </a:solidFill>
        <a:latin typeface="Arial" pitchFamily="34" charset="0"/>
        <a:ea typeface="新細明體" pitchFamily="18" charset="-120"/>
        <a:cs typeface="+mn-cs"/>
      </a:defRPr>
    </a:lvl6pPr>
    <a:lvl7pPr marL="2743200" algn="l" defTabSz="914400" rtl="0" eaLnBrk="1" latinLnBrk="0" hangingPunct="1">
      <a:defRPr kumimoji="1" kern="1200">
        <a:solidFill>
          <a:schemeClr val="tx1"/>
        </a:solidFill>
        <a:latin typeface="Arial" pitchFamily="34" charset="0"/>
        <a:ea typeface="新細明體" pitchFamily="18" charset="-120"/>
        <a:cs typeface="+mn-cs"/>
      </a:defRPr>
    </a:lvl7pPr>
    <a:lvl8pPr marL="3200400" algn="l" defTabSz="914400" rtl="0" eaLnBrk="1" latinLnBrk="0" hangingPunct="1">
      <a:defRPr kumimoji="1" kern="1200">
        <a:solidFill>
          <a:schemeClr val="tx1"/>
        </a:solidFill>
        <a:latin typeface="Arial" pitchFamily="34" charset="0"/>
        <a:ea typeface="新細明體" pitchFamily="18" charset="-120"/>
        <a:cs typeface="+mn-cs"/>
      </a:defRPr>
    </a:lvl8pPr>
    <a:lvl9pPr marL="3657600" algn="l" defTabSz="914400" rtl="0" eaLnBrk="1" latinLnBrk="0" hangingPunct="1">
      <a:defRPr kumimoji="1" kern="1200">
        <a:solidFill>
          <a:schemeClr val="tx1"/>
        </a:solidFill>
        <a:latin typeface="Arial" pitchFamily="34" charset="0"/>
        <a:ea typeface="新細明體" pitchFamily="18" charset="-120"/>
        <a:cs typeface="+mn-cs"/>
      </a:defRPr>
    </a:lvl9pPr>
  </p:defaultTextStyle>
  <p:extLst>
    <p:ext uri="{521415D9-36F7-43E2-AB2F-B90AF26B5E84}">
      <p14:sectionLst xmlns:p14="http://schemas.microsoft.com/office/powerpoint/2010/main">
        <p14:section name="開場" id="{F4257CD3-6C4C-4C57-B03B-E2D148DAAFB4}">
          <p14:sldIdLst>
            <p14:sldId id="318"/>
            <p14:sldId id="319"/>
          </p14:sldIdLst>
        </p14:section>
        <p14:section name="研究動機與目的" id="{BD999896-4D80-46FA-B9E6-606A7DA20063}">
          <p14:sldIdLst>
            <p14:sldId id="615"/>
            <p14:sldId id="383"/>
            <p14:sldId id="620"/>
            <p14:sldId id="623"/>
            <p14:sldId id="621"/>
            <p14:sldId id="624"/>
          </p14:sldIdLst>
        </p14:section>
        <p14:section name="相關研究: 嬰兒猝死症" id="{1D449D84-774D-4963-823D-8F353F7B3EE7}">
          <p14:sldIdLst>
            <p14:sldId id="658"/>
            <p14:sldId id="653"/>
            <p14:sldId id="654"/>
            <p14:sldId id="655"/>
          </p14:sldIdLst>
        </p14:section>
        <p14:section name="相關研究: 嬰兒監測系統" id="{62752708-9A8E-46E4-975C-4D01947FD38D}">
          <p14:sldIdLst>
            <p14:sldId id="659"/>
            <p14:sldId id="664"/>
            <p14:sldId id="657"/>
            <p14:sldId id="666"/>
            <p14:sldId id="747"/>
          </p14:sldIdLst>
        </p14:section>
        <p14:section name="相關研究: 殘差神經網路" id="{23F480F2-9B46-455A-98B5-7498D2D775BF}">
          <p14:sldIdLst>
            <p14:sldId id="678"/>
            <p14:sldId id="674"/>
            <p14:sldId id="675"/>
            <p14:sldId id="677"/>
          </p14:sldIdLst>
        </p14:section>
        <p14:section name="相關研究: 人臉偵測演算法" id="{C4DE7504-585B-4FBA-B3FE-38F822A78F21}">
          <p14:sldIdLst>
            <p14:sldId id="679"/>
            <p14:sldId id="751"/>
          </p14:sldIdLst>
        </p14:section>
        <p14:section name="研究方法: 嬰兒危險監測系統" id="{B34BEEAF-493D-41D7-A147-72517212CEDA}">
          <p14:sldIdLst>
            <p14:sldId id="685"/>
            <p14:sldId id="699"/>
            <p14:sldId id="753"/>
          </p14:sldIdLst>
        </p14:section>
        <p14:section name="研究方法: 臉部遮擋辨識" id="{D17E5CC5-125F-48B7-B7A9-3D8CE35729F6}">
          <p14:sldIdLst>
            <p14:sldId id="686"/>
            <p14:sldId id="701"/>
            <p14:sldId id="702"/>
            <p14:sldId id="703"/>
            <p14:sldId id="706"/>
            <p14:sldId id="761"/>
          </p14:sldIdLst>
        </p14:section>
        <p14:section name="研究方法: 姿勢辨識" id="{9ADC596F-ADD6-4949-98D9-A1C1C7A91C92}">
          <p14:sldIdLst>
            <p14:sldId id="687"/>
            <p14:sldId id="708"/>
            <p14:sldId id="709"/>
            <p14:sldId id="711"/>
            <p14:sldId id="758"/>
            <p14:sldId id="757"/>
            <p14:sldId id="759"/>
            <p14:sldId id="762"/>
          </p14:sldIdLst>
        </p14:section>
        <p14:section name="研究方法: 危險情境判斷方法" id="{EB043EDA-7472-4746-8924-8D6EB7759D88}">
          <p14:sldIdLst>
            <p14:sldId id="688"/>
            <p14:sldId id="715"/>
          </p14:sldIdLst>
        </p14:section>
        <p14:section name="實驗設計與結果: 臉部偵測準確度" id="{B6B56BD7-87C7-42F0-90EB-82BCC55E1187}">
          <p14:sldIdLst>
            <p14:sldId id="692"/>
            <p14:sldId id="717"/>
            <p14:sldId id="718"/>
            <p14:sldId id="770"/>
          </p14:sldIdLst>
        </p14:section>
        <p14:section name="實驗設計與結果: 臉部偵測執行時間" id="{FB08E164-7D9C-4E81-8B44-C3CFCB3BD324}">
          <p14:sldIdLst>
            <p14:sldId id="693"/>
            <p14:sldId id="765"/>
            <p14:sldId id="766"/>
            <p14:sldId id="771"/>
            <p14:sldId id="727"/>
          </p14:sldIdLst>
        </p14:section>
        <p14:section name="實驗設計與結果: 臉部遮擋辨識" id="{0D7C94AC-C59A-4347-84C8-98C9D2500048}">
          <p14:sldIdLst>
            <p14:sldId id="694"/>
            <p14:sldId id="728"/>
            <p14:sldId id="730"/>
          </p14:sldIdLst>
        </p14:section>
        <p14:section name="實驗設計與結果: 姿勢辨識" id="{0D867ECB-BE64-4EC3-A0BF-A9F4796A4382}">
          <p14:sldIdLst>
            <p14:sldId id="695"/>
            <p14:sldId id="772"/>
            <p14:sldId id="773"/>
          </p14:sldIdLst>
        </p14:section>
        <p14:section name="實驗設計與結果: 影片危險偵測" id="{B9D9AF03-93CE-4271-B058-B8080D15258A}">
          <p14:sldIdLst>
            <p14:sldId id="696"/>
            <p14:sldId id="774"/>
            <p14:sldId id="775"/>
          </p14:sldIdLst>
        </p14:section>
        <p14:section name="結論與未來展望: 結論" id="{3ADC6676-7DD0-4FE3-A19D-9B89481B3D91}">
          <p14:sldIdLst>
            <p14:sldId id="697"/>
            <p14:sldId id="776"/>
            <p14:sldId id="777"/>
          </p14:sldIdLst>
        </p14:section>
        <p14:section name="影片展示" id="{8656C760-69B3-42AA-A85B-E48E75E5C9B4}">
          <p14:sldIdLst>
            <p14:sldId id="592"/>
          </p14:sldIdLst>
        </p14:section>
        <p14:section name="QA" id="{97445B5C-F26D-41D9-9B40-CB201DECE184}">
          <p14:sldIdLst>
            <p14:sldId id="593"/>
          </p14:sldIdLst>
        </p14:section>
        <p14:section name="結尾" id="{7D96DC6D-ABB2-46D3-B7DF-4FB83DE68E9A}">
          <p14:sldIdLst>
            <p14:sldId id="594"/>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C00000"/>
    <a:srgbClr val="FFCCCC"/>
    <a:srgbClr val="FFC000"/>
    <a:srgbClr val="FFFF00"/>
    <a:srgbClr val="8AB98A"/>
    <a:srgbClr val="5B985B"/>
    <a:srgbClr val="E7E8EA"/>
    <a:srgbClr val="41462C"/>
    <a:srgbClr val="6368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929F9F4-4A8F-4326-A1B4-22849713DDAB}" styleName="深色樣式 1 - 輔色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D083AE6-46FA-4A59-8FB0-9F97EB10719F}" styleName="淺色樣式 3 - 輔色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C4B1156A-380E-4F78-BDF5-A606A8083BF9}" styleName="中等深淺樣式 4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8D230F3-CF80-4859-8CE7-A43EE81993B5}" styleName="淺色樣式 1 - 輔色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E9639D4-E3E2-4D34-9284-5A2195B3D0D7}" styleName="淺色樣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中等深淺樣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12C8C85-51F0-491E-9774-3900AFEF0FD7}" styleName="淺色樣式 2 - 輔色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淺色樣式 3 - 輔色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2DE63D5-997A-4646-A377-4702673A728D}" styleName="淺色樣式 2 - 輔色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佈景主題樣式 1 - 輔色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佈景主題樣式 1 - 輔色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8B1032C-EA38-4F05-BA0D-38AFFFC7BED3}" styleName="淺色樣式 3 - 輔色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E171933-4619-4E11-9A3F-F7608DF75F80}" styleName="中等深淺樣式 1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EC20E35-A176-4012-BC5E-935CFFF8708E}" styleName="中等深淺樣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75DCB02-9BB8-47FD-8907-85C794F793BA}" styleName="佈景主題樣式 1 - 輔色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16DA210-FB5B-4158-B5E0-FEB733F419BA}" styleName="淺色樣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B9631B5-78F2-41C9-869B-9F39066F8104}" styleName="中等深淺樣式 3 - 輔色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25" autoAdjust="0"/>
    <p:restoredTop sz="68384" autoAdjust="0"/>
  </p:normalViewPr>
  <p:slideViewPr>
    <p:cSldViewPr>
      <p:cViewPr varScale="1">
        <p:scale>
          <a:sx n="78" d="100"/>
          <a:sy n="78" d="100"/>
        </p:scale>
        <p:origin x="2640" y="30"/>
      </p:cViewPr>
      <p:guideLst>
        <p:guide orient="horz" pos="2160"/>
        <p:guide pos="288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200" d="100"/>
        <a:sy n="200" d="100"/>
      </p:scale>
      <p:origin x="0" y="-2748"/>
    </p:cViewPr>
  </p:sorterViewPr>
  <p:notesViewPr>
    <p:cSldViewPr>
      <p:cViewPr varScale="1">
        <p:scale>
          <a:sx n="77" d="100"/>
          <a:sy n="77" d="100"/>
        </p:scale>
        <p:origin x="1710"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079889" cy="511811"/>
          </a:xfrm>
          <a:prstGeom prst="rect">
            <a:avLst/>
          </a:prstGeom>
        </p:spPr>
        <p:txBody>
          <a:bodyPr vert="horz" lIns="94805" tIns="47402" rIns="94805" bIns="47402" rtlCol="0"/>
          <a:lstStyle>
            <a:lvl1pPr algn="l" fontAlgn="auto">
              <a:spcBef>
                <a:spcPts val="0"/>
              </a:spcBef>
              <a:spcAft>
                <a:spcPts val="0"/>
              </a:spcAft>
              <a:defRPr kumimoji="0" sz="1200">
                <a:latin typeface="+mn-lt"/>
                <a:ea typeface="+mn-ea"/>
              </a:defRPr>
            </a:lvl1pPr>
          </a:lstStyle>
          <a:p>
            <a:pPr>
              <a:defRPr/>
            </a:pPr>
            <a:endParaRPr lang="zh-TW" altLang="en-US"/>
          </a:p>
        </p:txBody>
      </p:sp>
      <p:sp>
        <p:nvSpPr>
          <p:cNvPr id="3" name="日期版面配置區 2"/>
          <p:cNvSpPr>
            <a:spLocks noGrp="1"/>
          </p:cNvSpPr>
          <p:nvPr>
            <p:ph type="dt" sz="quarter" idx="1"/>
          </p:nvPr>
        </p:nvSpPr>
        <p:spPr>
          <a:xfrm>
            <a:off x="4024102" y="0"/>
            <a:ext cx="3079889" cy="511811"/>
          </a:xfrm>
          <a:prstGeom prst="rect">
            <a:avLst/>
          </a:prstGeom>
        </p:spPr>
        <p:txBody>
          <a:bodyPr vert="horz" lIns="94805" tIns="47402" rIns="94805" bIns="47402" rtlCol="0"/>
          <a:lstStyle>
            <a:lvl1pPr algn="r" fontAlgn="auto">
              <a:spcBef>
                <a:spcPts val="0"/>
              </a:spcBef>
              <a:spcAft>
                <a:spcPts val="0"/>
              </a:spcAft>
              <a:defRPr kumimoji="0" sz="1200">
                <a:latin typeface="+mn-lt"/>
                <a:ea typeface="+mn-ea"/>
              </a:defRPr>
            </a:lvl1pPr>
          </a:lstStyle>
          <a:p>
            <a:pPr>
              <a:defRPr/>
            </a:pPr>
            <a:fld id="{DD0F10E6-A857-4F47-8934-A086E1043E48}" type="datetimeFigureOut">
              <a:rPr lang="zh-TW" altLang="en-US"/>
              <a:pPr>
                <a:defRPr/>
              </a:pPr>
              <a:t>2022/7/6</a:t>
            </a:fld>
            <a:endParaRPr lang="zh-TW" altLang="en-US"/>
          </a:p>
        </p:txBody>
      </p:sp>
      <p:sp>
        <p:nvSpPr>
          <p:cNvPr id="4" name="頁尾版面配置區 3"/>
          <p:cNvSpPr>
            <a:spLocks noGrp="1"/>
          </p:cNvSpPr>
          <p:nvPr>
            <p:ph type="ftr" sz="quarter" idx="2"/>
          </p:nvPr>
        </p:nvSpPr>
        <p:spPr>
          <a:xfrm>
            <a:off x="0" y="9722746"/>
            <a:ext cx="3079889" cy="511811"/>
          </a:xfrm>
          <a:prstGeom prst="rect">
            <a:avLst/>
          </a:prstGeom>
        </p:spPr>
        <p:txBody>
          <a:bodyPr vert="horz" lIns="94805" tIns="47402" rIns="94805" bIns="47402" rtlCol="0" anchor="b"/>
          <a:lstStyle>
            <a:lvl1pPr algn="l" fontAlgn="auto">
              <a:spcBef>
                <a:spcPts val="0"/>
              </a:spcBef>
              <a:spcAft>
                <a:spcPts val="0"/>
              </a:spcAft>
              <a:defRPr kumimoji="0" sz="1200">
                <a:latin typeface="+mn-lt"/>
                <a:ea typeface="+mn-ea"/>
              </a:defRPr>
            </a:lvl1pPr>
          </a:lstStyle>
          <a:p>
            <a:pPr>
              <a:defRPr/>
            </a:pPr>
            <a:endParaRPr lang="zh-TW" altLang="en-US"/>
          </a:p>
        </p:txBody>
      </p:sp>
      <p:sp>
        <p:nvSpPr>
          <p:cNvPr id="5" name="投影片編號版面配置區 4"/>
          <p:cNvSpPr>
            <a:spLocks noGrp="1"/>
          </p:cNvSpPr>
          <p:nvPr>
            <p:ph type="sldNum" sz="quarter" idx="3"/>
          </p:nvPr>
        </p:nvSpPr>
        <p:spPr>
          <a:xfrm>
            <a:off x="4024102" y="9722746"/>
            <a:ext cx="3079889" cy="511811"/>
          </a:xfrm>
          <a:prstGeom prst="rect">
            <a:avLst/>
          </a:prstGeom>
        </p:spPr>
        <p:txBody>
          <a:bodyPr vert="horz" lIns="94805" tIns="47402" rIns="94805" bIns="47402" rtlCol="0" anchor="b"/>
          <a:lstStyle>
            <a:lvl1pPr algn="r" fontAlgn="auto">
              <a:spcBef>
                <a:spcPts val="0"/>
              </a:spcBef>
              <a:spcAft>
                <a:spcPts val="0"/>
              </a:spcAft>
              <a:defRPr kumimoji="0" sz="1200">
                <a:latin typeface="+mn-lt"/>
                <a:ea typeface="+mn-ea"/>
              </a:defRPr>
            </a:lvl1pPr>
          </a:lstStyle>
          <a:p>
            <a:pPr>
              <a:defRPr/>
            </a:pPr>
            <a:fld id="{22C12569-C07E-46C1-81AB-4D2B00486FF8}" type="slidenum">
              <a:rPr lang="zh-TW" altLang="en-US"/>
              <a:pPr>
                <a:defRPr/>
              </a:pPr>
              <a:t>‹#›</a:t>
            </a:fld>
            <a:endParaRPr lang="zh-TW" altLang="en-US"/>
          </a:p>
        </p:txBody>
      </p:sp>
    </p:spTree>
    <p:extLst>
      <p:ext uri="{BB962C8B-B14F-4D97-AF65-F5344CB8AC3E}">
        <p14:creationId xmlns:p14="http://schemas.microsoft.com/office/powerpoint/2010/main" val="352805218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079889" cy="511811"/>
          </a:xfrm>
          <a:prstGeom prst="rect">
            <a:avLst/>
          </a:prstGeom>
        </p:spPr>
        <p:txBody>
          <a:bodyPr vert="horz" lIns="94805" tIns="47402" rIns="94805" bIns="47402" rtlCol="0"/>
          <a:lstStyle>
            <a:lvl1pPr algn="l" fontAlgn="auto">
              <a:spcBef>
                <a:spcPts val="0"/>
              </a:spcBef>
              <a:spcAft>
                <a:spcPts val="0"/>
              </a:spcAft>
              <a:defRPr kumimoji="0" sz="1200">
                <a:latin typeface="+mn-lt"/>
                <a:ea typeface="+mn-ea"/>
              </a:defRPr>
            </a:lvl1pPr>
          </a:lstStyle>
          <a:p>
            <a:pPr>
              <a:defRPr/>
            </a:pPr>
            <a:endParaRPr lang="zh-TW" altLang="en-US"/>
          </a:p>
        </p:txBody>
      </p:sp>
      <p:sp>
        <p:nvSpPr>
          <p:cNvPr id="3" name="日期版面配置區 2"/>
          <p:cNvSpPr>
            <a:spLocks noGrp="1"/>
          </p:cNvSpPr>
          <p:nvPr>
            <p:ph type="dt" idx="1"/>
          </p:nvPr>
        </p:nvSpPr>
        <p:spPr>
          <a:xfrm>
            <a:off x="4024102" y="0"/>
            <a:ext cx="3079889" cy="511811"/>
          </a:xfrm>
          <a:prstGeom prst="rect">
            <a:avLst/>
          </a:prstGeom>
        </p:spPr>
        <p:txBody>
          <a:bodyPr vert="horz" lIns="94805" tIns="47402" rIns="94805" bIns="47402" rtlCol="0"/>
          <a:lstStyle>
            <a:lvl1pPr algn="r" fontAlgn="auto">
              <a:spcBef>
                <a:spcPts val="0"/>
              </a:spcBef>
              <a:spcAft>
                <a:spcPts val="0"/>
              </a:spcAft>
              <a:defRPr kumimoji="0" sz="1200">
                <a:latin typeface="+mn-lt"/>
                <a:ea typeface="+mn-ea"/>
              </a:defRPr>
            </a:lvl1pPr>
          </a:lstStyle>
          <a:p>
            <a:pPr>
              <a:defRPr/>
            </a:pPr>
            <a:fld id="{7BCDAC97-DEE3-4A14-B3DC-5323EC060FE4}" type="datetimeFigureOut">
              <a:rPr lang="zh-TW" altLang="en-US"/>
              <a:pPr>
                <a:defRPr/>
              </a:pPr>
              <a:t>2022/7/6</a:t>
            </a:fld>
            <a:endParaRPr lang="zh-TW" altLang="en-US"/>
          </a:p>
        </p:txBody>
      </p:sp>
      <p:sp>
        <p:nvSpPr>
          <p:cNvPr id="4" name="投影片圖像版面配置區 3"/>
          <p:cNvSpPr>
            <a:spLocks noGrp="1" noRot="1" noChangeAspect="1"/>
          </p:cNvSpPr>
          <p:nvPr>
            <p:ph type="sldImg" idx="2"/>
          </p:nvPr>
        </p:nvSpPr>
        <p:spPr>
          <a:xfrm>
            <a:off x="995363" y="768350"/>
            <a:ext cx="5114925" cy="3836988"/>
          </a:xfrm>
          <a:prstGeom prst="rect">
            <a:avLst/>
          </a:prstGeom>
          <a:noFill/>
          <a:ln w="12700">
            <a:solidFill>
              <a:prstClr val="black"/>
            </a:solidFill>
          </a:ln>
        </p:spPr>
        <p:txBody>
          <a:bodyPr vert="horz" lIns="94805" tIns="47402" rIns="94805" bIns="47402" rtlCol="0" anchor="ctr"/>
          <a:lstStyle/>
          <a:p>
            <a:pPr lvl="0"/>
            <a:endParaRPr lang="zh-TW" altLang="en-US" noProof="0"/>
          </a:p>
        </p:txBody>
      </p:sp>
      <p:sp>
        <p:nvSpPr>
          <p:cNvPr id="5" name="備忘稿版面配置區 4"/>
          <p:cNvSpPr>
            <a:spLocks noGrp="1"/>
          </p:cNvSpPr>
          <p:nvPr>
            <p:ph type="body" sz="quarter" idx="3"/>
          </p:nvPr>
        </p:nvSpPr>
        <p:spPr>
          <a:xfrm>
            <a:off x="710238" y="4863025"/>
            <a:ext cx="5685184" cy="4606289"/>
          </a:xfrm>
          <a:prstGeom prst="rect">
            <a:avLst/>
          </a:prstGeom>
        </p:spPr>
        <p:txBody>
          <a:bodyPr vert="horz" lIns="94805" tIns="47402" rIns="94805" bIns="47402" rtlCol="0">
            <a:normAutofit/>
          </a:bodyPr>
          <a:lstStyle/>
          <a:p>
            <a:pPr lvl="0"/>
            <a:r>
              <a:rPr lang="zh-TW" altLang="en-US" noProof="0"/>
              <a:t>按一下以編輯母片文字樣式</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6" name="頁尾版面配置區 5"/>
          <p:cNvSpPr>
            <a:spLocks noGrp="1"/>
          </p:cNvSpPr>
          <p:nvPr>
            <p:ph type="ftr" sz="quarter" idx="4"/>
          </p:nvPr>
        </p:nvSpPr>
        <p:spPr>
          <a:xfrm>
            <a:off x="0" y="9722746"/>
            <a:ext cx="3079889" cy="511811"/>
          </a:xfrm>
          <a:prstGeom prst="rect">
            <a:avLst/>
          </a:prstGeom>
        </p:spPr>
        <p:txBody>
          <a:bodyPr vert="horz" lIns="94805" tIns="47402" rIns="94805" bIns="47402" rtlCol="0" anchor="b"/>
          <a:lstStyle>
            <a:lvl1pPr algn="l" fontAlgn="auto">
              <a:spcBef>
                <a:spcPts val="0"/>
              </a:spcBef>
              <a:spcAft>
                <a:spcPts val="0"/>
              </a:spcAft>
              <a:defRPr kumimoji="0" sz="1200">
                <a:latin typeface="+mn-lt"/>
                <a:ea typeface="+mn-ea"/>
              </a:defRPr>
            </a:lvl1pPr>
          </a:lstStyle>
          <a:p>
            <a:pPr>
              <a:defRPr/>
            </a:pPr>
            <a:endParaRPr lang="zh-TW" altLang="en-US"/>
          </a:p>
        </p:txBody>
      </p:sp>
      <p:sp>
        <p:nvSpPr>
          <p:cNvPr id="7" name="投影片編號版面配置區 6"/>
          <p:cNvSpPr>
            <a:spLocks noGrp="1"/>
          </p:cNvSpPr>
          <p:nvPr>
            <p:ph type="sldNum" sz="quarter" idx="5"/>
          </p:nvPr>
        </p:nvSpPr>
        <p:spPr>
          <a:xfrm>
            <a:off x="4024102" y="9722746"/>
            <a:ext cx="3079889" cy="511811"/>
          </a:xfrm>
          <a:prstGeom prst="rect">
            <a:avLst/>
          </a:prstGeom>
        </p:spPr>
        <p:txBody>
          <a:bodyPr vert="horz" lIns="94805" tIns="47402" rIns="94805" bIns="47402" rtlCol="0" anchor="b"/>
          <a:lstStyle>
            <a:lvl1pPr algn="r" fontAlgn="auto">
              <a:spcBef>
                <a:spcPts val="0"/>
              </a:spcBef>
              <a:spcAft>
                <a:spcPts val="0"/>
              </a:spcAft>
              <a:defRPr kumimoji="0" sz="1200">
                <a:latin typeface="+mn-lt"/>
                <a:ea typeface="+mn-ea"/>
              </a:defRPr>
            </a:lvl1pPr>
          </a:lstStyle>
          <a:p>
            <a:pPr>
              <a:defRPr/>
            </a:pPr>
            <a:fld id="{266BD168-1396-4F32-9B42-E9B8BD051D4E}" type="slidenum">
              <a:rPr lang="zh-TW" altLang="en-US"/>
              <a:pPr>
                <a:defRPr/>
              </a:pPr>
              <a:t>‹#›</a:t>
            </a:fld>
            <a:endParaRPr lang="zh-TW" altLang="en-US"/>
          </a:p>
        </p:txBody>
      </p:sp>
    </p:spTree>
    <p:extLst>
      <p:ext uri="{BB962C8B-B14F-4D97-AF65-F5344CB8AC3E}">
        <p14:creationId xmlns:p14="http://schemas.microsoft.com/office/powerpoint/2010/main" val="4289437474"/>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95363" y="768350"/>
            <a:ext cx="5114925" cy="3836988"/>
          </a:xfrm>
        </p:spPr>
      </p:sp>
      <p:sp>
        <p:nvSpPr>
          <p:cNvPr id="3" name="備忘稿版面配置區 2"/>
          <p:cNvSpPr>
            <a:spLocks noGrp="1"/>
          </p:cNvSpPr>
          <p:nvPr>
            <p:ph type="body" idx="1"/>
          </p:nvPr>
        </p:nvSpPr>
        <p:spPr/>
        <p:txBody>
          <a:bodyPr/>
          <a:lstStyle/>
          <a:p>
            <a:r>
              <a:rPr lang="zh-TW" altLang="en-US" dirty="0">
                <a:solidFill>
                  <a:srgbClr val="000000"/>
                </a:solidFill>
              </a:rPr>
              <a:t>各位口試委員、教授、同學大家好，</a:t>
            </a:r>
            <a:endParaRPr lang="en-US" altLang="zh-TW" dirty="0">
              <a:solidFill>
                <a:srgbClr val="000000"/>
              </a:solidFill>
            </a:endParaRPr>
          </a:p>
          <a:p>
            <a:r>
              <a:rPr lang="zh-TW" altLang="en-US" dirty="0">
                <a:solidFill>
                  <a:srgbClr val="000000"/>
                </a:solidFill>
              </a:rPr>
              <a:t>我是研究生王佳君，我的指導老師是蘇木春教授。</a:t>
            </a:r>
            <a:endParaRPr lang="en-US" altLang="zh-TW" dirty="0">
              <a:solidFill>
                <a:srgbClr val="000000"/>
              </a:solidFill>
            </a:endParaRPr>
          </a:p>
          <a:p>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rgbClr val="000000"/>
                </a:solidFill>
                <a:latin typeface="Times New Roman" pitchFamily="18" charset="0"/>
                <a:cs typeface="Times New Roman" pitchFamily="18" charset="0"/>
              </a:rPr>
              <a:t>非常感謝各位口試委員出席我的口試審查，</a:t>
            </a:r>
            <a:endParaRPr lang="en-US" altLang="zh-TW" dirty="0">
              <a:solidFill>
                <a:srgbClr val="000000"/>
              </a:solidFill>
            </a:endParaRPr>
          </a:p>
          <a:p>
            <a:r>
              <a:rPr lang="zh-TW" altLang="en-US" dirty="0">
                <a:solidFill>
                  <a:srgbClr val="000000"/>
                </a:solidFill>
              </a:rPr>
              <a:t>我今天要報告的碩士論文題目為 基於深度學習之嬰兒危險監測系統，</a:t>
            </a:r>
            <a:endParaRPr lang="en-US" altLang="zh-TW" dirty="0">
              <a:solidFill>
                <a:srgbClr val="000000"/>
              </a:solidFill>
            </a:endParaRPr>
          </a:p>
          <a:p>
            <a:r>
              <a:rPr lang="en-US" altLang="zh-TW" dirty="0">
                <a:solidFill>
                  <a:srgbClr val="000000"/>
                </a:solidFill>
              </a:rPr>
              <a:t>A</a:t>
            </a:r>
            <a:r>
              <a:rPr lang="zh-TW" altLang="en-US" dirty="0">
                <a:solidFill>
                  <a:srgbClr val="000000"/>
                </a:solidFill>
              </a:rPr>
              <a:t> </a:t>
            </a:r>
            <a:r>
              <a:rPr lang="en-US" altLang="zh-TW" dirty="0">
                <a:solidFill>
                  <a:srgbClr val="000000"/>
                </a:solidFill>
              </a:rPr>
              <a:t>Deep-learning-based Danger Monitoring System For Infants.</a:t>
            </a:r>
          </a:p>
        </p:txBody>
      </p:sp>
    </p:spTree>
    <p:extLst>
      <p:ext uri="{BB962C8B-B14F-4D97-AF65-F5344CB8AC3E}">
        <p14:creationId xmlns:p14="http://schemas.microsoft.com/office/powerpoint/2010/main" val="3728479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solidFill>
                  <a:srgbClr val="000000"/>
                </a:solidFill>
              </a:rPr>
              <a:t>此症狀的特徵為一位看似健康的嬰兒在睡眠期間突然死亡，</a:t>
            </a:r>
            <a:endParaRPr lang="en-US" altLang="zh-TW" dirty="0">
              <a:solidFill>
                <a:srgbClr val="000000"/>
              </a:solidFill>
            </a:endParaRPr>
          </a:p>
          <a:p>
            <a:pPr marL="0" indent="0">
              <a:buNone/>
            </a:pPr>
            <a:r>
              <a:rPr lang="zh-TW" altLang="en-US" dirty="0">
                <a:solidFill>
                  <a:srgbClr val="000000"/>
                </a:solidFill>
              </a:rPr>
              <a:t>而真正致死原因不明確而且並非單一。</a:t>
            </a:r>
            <a:endParaRPr lang="en-US" altLang="zh-TW" dirty="0">
              <a:solidFill>
                <a:srgbClr val="000000"/>
              </a:solidFill>
            </a:endParaRPr>
          </a:p>
          <a:p>
            <a:pPr marL="0" indent="0">
              <a:buNone/>
            </a:pPr>
            <a:endParaRPr lang="en-US" altLang="zh-TW" dirty="0">
              <a:solidFill>
                <a:srgbClr val="000000"/>
              </a:solidFill>
            </a:endParaRPr>
          </a:p>
          <a:p>
            <a:pPr marL="0" indent="0">
              <a:buNone/>
            </a:pPr>
            <a:r>
              <a:rPr lang="zh-TW" altLang="en-US" dirty="0">
                <a:solidFill>
                  <a:srgbClr val="000000"/>
                </a:solidFill>
              </a:rPr>
              <a:t>目前醫界對此症的直接致死原因尚未有統一的定義，但可以統整出多項誘發此症的風險因素，包含兩類：</a:t>
            </a:r>
            <a:endParaRPr lang="en-US" altLang="zh-TW" dirty="0">
              <a:solidFill>
                <a:srgbClr val="000000"/>
              </a:solidFill>
            </a:endParaRPr>
          </a:p>
          <a:p>
            <a:pPr marL="228600" indent="-228600">
              <a:buAutoNum type="arabicPeriod"/>
            </a:pPr>
            <a:r>
              <a:rPr lang="zh-TW" altLang="en-US" dirty="0">
                <a:solidFill>
                  <a:srgbClr val="000000"/>
                </a:solidFill>
              </a:rPr>
              <a:t>外在因素：包含嬰兒因俯臥、側睡、遮蓋臉部或睡在沙發等容易陷入的家具上，致使嬰兒呼吸困難而死亡。</a:t>
            </a:r>
            <a:endParaRPr lang="en-US" altLang="zh-TW" dirty="0">
              <a:solidFill>
                <a:srgbClr val="000000"/>
              </a:solidFill>
            </a:endParaRPr>
          </a:p>
          <a:p>
            <a:pPr marL="228600" indent="-228600">
              <a:buAutoNum type="arabicPeriod"/>
            </a:pPr>
            <a:r>
              <a:rPr lang="zh-TW" altLang="en-US" dirty="0">
                <a:solidFill>
                  <a:srgbClr val="000000"/>
                </a:solidFill>
              </a:rPr>
              <a:t>內在因素：包含早產、家族性遺傳的嬰兒猝死症、性別及種族等。</a:t>
            </a:r>
            <a:endParaRPr lang="en-US" altLang="zh-TW" dirty="0">
              <a:solidFill>
                <a:srgbClr val="000000"/>
              </a:solidFill>
            </a:endParaRPr>
          </a:p>
        </p:txBody>
      </p:sp>
    </p:spTree>
    <p:extLst>
      <p:ext uri="{BB962C8B-B14F-4D97-AF65-F5344CB8AC3E}">
        <p14:creationId xmlns:p14="http://schemas.microsoft.com/office/powerpoint/2010/main" val="1477684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solidFill>
                  <a:srgbClr val="000000"/>
                </a:solidFill>
              </a:rPr>
              <a:t>關於此症之死亡機制理論中，心肺控制假說最多人支持，它探討嬰兒呼吸或自主神經機制的缺陷，包含五個步驟：</a:t>
            </a:r>
            <a:endParaRPr lang="en-US" altLang="zh-TW" dirty="0">
              <a:solidFill>
                <a:srgbClr val="000000"/>
              </a:solidFill>
            </a:endParaRPr>
          </a:p>
          <a:p>
            <a:pPr marL="228600" indent="-228600">
              <a:buAutoNum type="arabicPeriod"/>
            </a:pPr>
            <a:r>
              <a:rPr lang="zh-TW" altLang="en-US" dirty="0">
                <a:solidFill>
                  <a:srgbClr val="000000"/>
                </a:solidFill>
              </a:rPr>
              <a:t>發生危及生命的事件，例如嬰兒面部朝下或遭遮蔽，造成呼吸暫停。</a:t>
            </a:r>
            <a:endParaRPr lang="en-US" altLang="zh-TW" dirty="0">
              <a:solidFill>
                <a:srgbClr val="000000"/>
              </a:solidFill>
            </a:endParaRPr>
          </a:p>
          <a:p>
            <a:pPr marL="228600" indent="-228600">
              <a:buAutoNum type="arabicPeriod"/>
            </a:pPr>
            <a:r>
              <a:rPr lang="zh-TW" altLang="en-US" dirty="0">
                <a:solidFill>
                  <a:srgbClr val="000000"/>
                </a:solidFill>
              </a:rPr>
              <a:t>嬰兒因為無法自行轉頭，而無法從呼吸暫停中恢復。</a:t>
            </a:r>
            <a:endParaRPr lang="en-US" altLang="zh-TW" dirty="0">
              <a:solidFill>
                <a:srgbClr val="000000"/>
              </a:solidFill>
            </a:endParaRPr>
          </a:p>
          <a:p>
            <a:pPr marL="228600" indent="-228600">
              <a:buAutoNum type="arabicPeriod"/>
            </a:pPr>
            <a:r>
              <a:rPr lang="zh-TW" altLang="en-US" dirty="0">
                <a:solidFill>
                  <a:srgbClr val="000000"/>
                </a:solidFill>
              </a:rPr>
              <a:t>低氧昏迷，也就是嬰兒持續性窒息導致失去意識或反射。</a:t>
            </a:r>
            <a:endParaRPr lang="en-US" altLang="zh-TW" dirty="0">
              <a:solidFill>
                <a:srgbClr val="000000"/>
              </a:solidFill>
            </a:endParaRPr>
          </a:p>
          <a:p>
            <a:pPr marL="228600" indent="-228600">
              <a:buAutoNum type="arabicPeriod"/>
            </a:pPr>
            <a:r>
              <a:rPr lang="zh-TW" altLang="en-US" dirty="0">
                <a:solidFill>
                  <a:srgbClr val="000000"/>
                </a:solidFill>
              </a:rPr>
              <a:t>嬰兒發生心率過緩或缺氧喘氣，這個現象在嬰兒因為嬰兒猝死症逝世前將明顯發生。</a:t>
            </a:r>
            <a:endParaRPr lang="en-US" altLang="zh-TW" dirty="0">
              <a:solidFill>
                <a:srgbClr val="000000"/>
              </a:solidFill>
            </a:endParaRPr>
          </a:p>
          <a:p>
            <a:pPr marL="228600" indent="-228600">
              <a:buAutoNum type="arabicPeriod"/>
            </a:pPr>
            <a:r>
              <a:rPr lang="zh-TW" altLang="en-US" dirty="0">
                <a:solidFill>
                  <a:srgbClr val="000000"/>
                </a:solidFill>
              </a:rPr>
              <a:t>嬰兒的自主復甦能力受損，最終因為無效的喘氣而死亡。</a:t>
            </a:r>
            <a:endParaRPr lang="en-US" altLang="zh-TW" dirty="0">
              <a:solidFill>
                <a:srgbClr val="000000"/>
              </a:solidFill>
            </a:endParaRPr>
          </a:p>
          <a:p>
            <a:pPr marL="228600" indent="-228600">
              <a:buAutoNum type="arabicPeriod"/>
            </a:pPr>
            <a:endParaRPr lang="en-US" altLang="zh-TW" dirty="0">
              <a:solidFill>
                <a:srgbClr val="000000"/>
              </a:solidFill>
            </a:endParaRPr>
          </a:p>
          <a:p>
            <a:pPr marL="0" indent="0">
              <a:buNone/>
            </a:pPr>
            <a:r>
              <a:rPr lang="zh-TW" altLang="en-US" dirty="0">
                <a:solidFill>
                  <a:srgbClr val="000000"/>
                </a:solidFill>
              </a:rPr>
              <a:t>因此，我們可知嬰兒猝死症並非一種突發疾病，而是在嬰兒死亡之前，就會出現心率不正常或呼吸暫停之惡性循環現象，而有跡可循。</a:t>
            </a:r>
            <a:endParaRPr lang="en-US" altLang="zh-TW" dirty="0">
              <a:solidFill>
                <a:srgbClr val="000000"/>
              </a:solidFill>
            </a:endParaRPr>
          </a:p>
        </p:txBody>
      </p:sp>
    </p:spTree>
    <p:extLst>
      <p:ext uri="{BB962C8B-B14F-4D97-AF65-F5344CB8AC3E}">
        <p14:creationId xmlns:p14="http://schemas.microsoft.com/office/powerpoint/2010/main" val="238658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solidFill>
                  <a:srgbClr val="000000"/>
                </a:solidFill>
              </a:rPr>
              <a:t>另外，也有研究人員使用 </a:t>
            </a:r>
            <a:r>
              <a:rPr lang="en-US" altLang="zh-TW" dirty="0">
                <a:solidFill>
                  <a:srgbClr val="000000"/>
                </a:solidFill>
              </a:rPr>
              <a:t>Triple-Risk Model </a:t>
            </a:r>
            <a:r>
              <a:rPr lang="zh-TW" altLang="en-US" dirty="0">
                <a:solidFill>
                  <a:srgbClr val="000000"/>
                </a:solidFill>
              </a:rPr>
              <a:t>來解釋嬰兒猝死症，也就是嬰兒死於此症需同時包含以下三個因素：</a:t>
            </a:r>
            <a:endParaRPr lang="en-US" altLang="zh-TW" dirty="0">
              <a:solidFill>
                <a:srgbClr val="000000"/>
              </a:solidFill>
            </a:endParaRPr>
          </a:p>
          <a:p>
            <a:pPr marL="228600" indent="-228600">
              <a:buAutoNum type="arabicPeriod"/>
            </a:pPr>
            <a:r>
              <a:rPr lang="zh-TW" altLang="en-US" dirty="0">
                <a:solidFill>
                  <a:srgbClr val="000000"/>
                </a:solidFill>
              </a:rPr>
              <a:t>有風險的嬰兒：也就是嬰兒可能有基因突變或腦部缺陷等。</a:t>
            </a:r>
            <a:endParaRPr lang="en-US" altLang="zh-TW" dirty="0">
              <a:solidFill>
                <a:srgbClr val="000000"/>
              </a:solidFill>
            </a:endParaRPr>
          </a:p>
          <a:p>
            <a:pPr marL="228600" indent="-228600">
              <a:buAutoNum type="arabicPeriod"/>
            </a:pPr>
            <a:r>
              <a:rPr lang="zh-TW" altLang="en-US" dirty="0">
                <a:solidFill>
                  <a:srgbClr val="000000"/>
                </a:solidFill>
              </a:rPr>
              <a:t>嬰兒發育的重要時期：當嬰兒出生後的前六個月，會經歷快速成長的階段，身體控制和調節自身的能力會發生改變以學習應對環境。</a:t>
            </a:r>
            <a:endParaRPr lang="en-US" altLang="zh-TW" dirty="0">
              <a:solidFill>
                <a:srgbClr val="000000"/>
              </a:solidFill>
            </a:endParaRPr>
          </a:p>
          <a:p>
            <a:pPr marL="228600" indent="-228600">
              <a:buAutoNum type="arabicPeriod"/>
            </a:pPr>
            <a:r>
              <a:rPr lang="zh-TW" altLang="en-US" dirty="0">
                <a:solidFill>
                  <a:srgbClr val="000000"/>
                </a:solidFill>
              </a:rPr>
              <a:t>環境中的壓力源：包含嬰兒俯臥、遮蓋臉部及接觸香菸等前述提及的外在因素。</a:t>
            </a:r>
            <a:endParaRPr lang="en-US" altLang="zh-TW" dirty="0">
              <a:solidFill>
                <a:srgbClr val="000000"/>
              </a:solidFill>
            </a:endParaRPr>
          </a:p>
          <a:p>
            <a:pPr marL="0" indent="0">
              <a:buNone/>
            </a:pPr>
            <a:endParaRPr lang="en-US" altLang="zh-TW" dirty="0">
              <a:solidFill>
                <a:srgbClr val="000000"/>
              </a:solidFill>
            </a:endParaRPr>
          </a:p>
          <a:p>
            <a:pPr marL="0" indent="0">
              <a:buNone/>
            </a:pPr>
            <a:r>
              <a:rPr lang="zh-TW" altLang="en-US" dirty="0">
                <a:solidFill>
                  <a:srgbClr val="000000"/>
                </a:solidFill>
              </a:rPr>
              <a:t>而上述三個因素中，前兩項要避免是相對困難的，</a:t>
            </a:r>
            <a:endParaRPr lang="en-US" altLang="zh-TW" dirty="0">
              <a:solidFill>
                <a:srgbClr val="000000"/>
              </a:solidFill>
            </a:endParaRPr>
          </a:p>
          <a:p>
            <a:pPr marL="0" indent="0">
              <a:buNone/>
            </a:pPr>
            <a:r>
              <a:rPr lang="zh-TW" altLang="en-US" dirty="0">
                <a:solidFill>
                  <a:srgbClr val="000000"/>
                </a:solidFill>
              </a:rPr>
              <a:t>因此，若我們能消除第三點的環境中壓力源，將有利於嬰兒的生存。</a:t>
            </a:r>
            <a:endParaRPr lang="en-US" altLang="zh-TW" dirty="0">
              <a:solidFill>
                <a:srgbClr val="000000"/>
              </a:solidFill>
            </a:endParaRPr>
          </a:p>
        </p:txBody>
      </p:sp>
    </p:spTree>
    <p:extLst>
      <p:ext uri="{BB962C8B-B14F-4D97-AF65-F5344CB8AC3E}">
        <p14:creationId xmlns:p14="http://schemas.microsoft.com/office/powerpoint/2010/main" val="4140251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solidFill>
                  <a:srgbClr val="000000"/>
                </a:solidFill>
              </a:rPr>
              <a:t>接下來介紹嬰兒監測系統的相關研究。</a:t>
            </a:r>
            <a:endParaRPr lang="en-US" altLang="zh-TW" dirty="0">
              <a:solidFill>
                <a:srgbClr val="000000"/>
              </a:solidFill>
            </a:endParaRPr>
          </a:p>
          <a:p>
            <a:endParaRPr lang="en-US" altLang="zh-TW" dirty="0">
              <a:solidFill>
                <a:srgbClr val="000000"/>
              </a:solidFill>
            </a:endParaRPr>
          </a:p>
          <a:p>
            <a:r>
              <a:rPr lang="zh-TW" altLang="en-US" dirty="0">
                <a:solidFill>
                  <a:srgbClr val="000000"/>
                </a:solidFill>
              </a:rPr>
              <a:t>由於嬰兒尚無能力表達且無法避免危險，</a:t>
            </a:r>
            <a:endParaRPr lang="en-US" altLang="zh-TW" dirty="0">
              <a:solidFill>
                <a:srgbClr val="000000"/>
              </a:solidFill>
            </a:endParaRPr>
          </a:p>
          <a:p>
            <a:r>
              <a:rPr lang="zh-TW" altLang="en-US" dirty="0">
                <a:solidFill>
                  <a:srgbClr val="000000"/>
                </a:solidFill>
              </a:rPr>
              <a:t>因此為了協助照顧者關注嬰兒狀態，現有許多為自動化監測嬰兒的研究，</a:t>
            </a:r>
            <a:endParaRPr lang="en-US" altLang="zh-TW" dirty="0">
              <a:solidFill>
                <a:srgbClr val="000000"/>
              </a:solidFill>
            </a:endParaRPr>
          </a:p>
          <a:p>
            <a:r>
              <a:rPr lang="zh-TW" altLang="en-US" dirty="0">
                <a:solidFill>
                  <a:srgbClr val="000000"/>
                </a:solidFill>
              </a:rPr>
              <a:t>主要分為感測器式偵測生理訊號及以影像式偵測兩種方式。</a:t>
            </a:r>
            <a:endParaRPr lang="en-US" altLang="zh-TW" dirty="0">
              <a:solidFill>
                <a:srgbClr val="000000"/>
              </a:solidFill>
            </a:endParaRPr>
          </a:p>
        </p:txBody>
      </p:sp>
    </p:spTree>
    <p:extLst>
      <p:ext uri="{BB962C8B-B14F-4D97-AF65-F5344CB8AC3E}">
        <p14:creationId xmlns:p14="http://schemas.microsoft.com/office/powerpoint/2010/main" val="41001698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solidFill>
                  <a:srgbClr val="000000"/>
                </a:solidFill>
              </a:rPr>
              <a:t>在基於感測器式偵測嬰兒的研究中，包含兩項特點及其對應缺點：</a:t>
            </a:r>
            <a:endParaRPr lang="en-US" altLang="zh-TW" dirty="0">
              <a:solidFill>
                <a:srgbClr val="000000"/>
              </a:solidFill>
            </a:endParaRPr>
          </a:p>
          <a:p>
            <a:pPr marL="228600" indent="-228600">
              <a:buAutoNum type="arabicPeriod"/>
            </a:pPr>
            <a:r>
              <a:rPr lang="zh-TW" altLang="en-US" dirty="0">
                <a:solidFill>
                  <a:srgbClr val="000000"/>
                </a:solidFill>
              </a:rPr>
              <a:t>單個感測器功能單一，因此需增設功能時，就須增加更多感測器。</a:t>
            </a:r>
            <a:endParaRPr lang="en-US" altLang="zh-TW" dirty="0">
              <a:solidFill>
                <a:srgbClr val="000000"/>
              </a:solidFill>
            </a:endParaRPr>
          </a:p>
          <a:p>
            <a:pPr marL="228600" indent="-228600">
              <a:buAutoNum type="arabicPeriod"/>
            </a:pPr>
            <a:r>
              <a:rPr lang="zh-TW" altLang="en-US" dirty="0">
                <a:solidFill>
                  <a:srgbClr val="000000"/>
                </a:solidFill>
              </a:rPr>
              <a:t>此種偵測方式多會結合物聯網技術開發出可穿戴式裝置，因此有可能造成嬰兒不適，或干擾嬰兒活動，並發生潛在危險，如：裝置纏繞或誤食等。</a:t>
            </a:r>
            <a:endParaRPr lang="en-US" altLang="zh-TW" dirty="0">
              <a:solidFill>
                <a:srgbClr val="000000"/>
              </a:solidFill>
            </a:endParaRPr>
          </a:p>
        </p:txBody>
      </p:sp>
    </p:spTree>
    <p:extLst>
      <p:ext uri="{BB962C8B-B14F-4D97-AF65-F5344CB8AC3E}">
        <p14:creationId xmlns:p14="http://schemas.microsoft.com/office/powerpoint/2010/main" val="982407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solidFill>
                  <a:srgbClr val="000000"/>
                </a:solidFill>
              </a:rPr>
              <a:t>以下介紹四篇相關論文：</a:t>
            </a:r>
            <a:endParaRPr lang="en-US" altLang="zh-TW" dirty="0">
              <a:solidFill>
                <a:srgbClr val="000000"/>
              </a:solidFill>
            </a:endParaRPr>
          </a:p>
          <a:p>
            <a:pPr marL="228600" indent="-228600">
              <a:buAutoNum type="arabicPeriod"/>
            </a:pPr>
            <a:r>
              <a:rPr lang="en-US" altLang="zh-TW" dirty="0" err="1">
                <a:solidFill>
                  <a:srgbClr val="000000"/>
                </a:solidFill>
              </a:rPr>
              <a:t>Linti</a:t>
            </a:r>
            <a:r>
              <a:rPr lang="zh-TW" altLang="en-US" dirty="0">
                <a:solidFill>
                  <a:srgbClr val="000000"/>
                </a:solidFill>
              </a:rPr>
              <a:t>等人於</a:t>
            </a:r>
            <a:r>
              <a:rPr lang="en-US" altLang="zh-TW" dirty="0">
                <a:solidFill>
                  <a:srgbClr val="000000"/>
                </a:solidFill>
              </a:rPr>
              <a:t>2006</a:t>
            </a:r>
            <a:r>
              <a:rPr lang="zh-TW" altLang="en-US" dirty="0">
                <a:solidFill>
                  <a:srgbClr val="000000"/>
                </a:solidFill>
              </a:rPr>
              <a:t>年所開發的感測背心：將多個感官元件融入紡織品後，可用來量測呼吸、心率、體溫及濕度。</a:t>
            </a:r>
            <a:endParaRPr lang="en-US" altLang="zh-TW" dirty="0">
              <a:solidFill>
                <a:srgbClr val="000000"/>
              </a:solidFill>
            </a:endParaRPr>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lang="en-US" altLang="zh-TW" dirty="0" err="1">
                <a:solidFill>
                  <a:srgbClr val="000000"/>
                </a:solidFill>
              </a:rPr>
              <a:t>Ziganshin</a:t>
            </a:r>
            <a:r>
              <a:rPr lang="zh-TW" altLang="en-US" dirty="0">
                <a:solidFill>
                  <a:srgbClr val="000000"/>
                </a:solidFill>
              </a:rPr>
              <a:t>等人於</a:t>
            </a:r>
            <a:r>
              <a:rPr lang="en-US" altLang="zh-TW" dirty="0">
                <a:solidFill>
                  <a:srgbClr val="000000"/>
                </a:solidFill>
              </a:rPr>
              <a:t>2010</a:t>
            </a:r>
            <a:r>
              <a:rPr lang="zh-TW" altLang="en-US" dirty="0">
                <a:solidFill>
                  <a:srgbClr val="000000"/>
                </a:solidFill>
              </a:rPr>
              <a:t>年，基於超寬頻技術開發之監測系統：可監測呼吸及心率，並以此檢測嬰兒睡眠</a:t>
            </a:r>
            <a:r>
              <a:rPr lang="en-US" altLang="zh-TW" dirty="0">
                <a:solidFill>
                  <a:srgbClr val="000000"/>
                </a:solidFill>
              </a:rPr>
              <a:t>(</a:t>
            </a:r>
            <a:r>
              <a:rPr lang="zh-TW" altLang="en-US" dirty="0">
                <a:solidFill>
                  <a:srgbClr val="000000"/>
                </a:solidFill>
              </a:rPr>
              <a:t>無運動</a:t>
            </a:r>
            <a:r>
              <a:rPr lang="en-US" altLang="zh-TW" dirty="0">
                <a:solidFill>
                  <a:srgbClr val="000000"/>
                </a:solidFill>
              </a:rPr>
              <a:t>)</a:t>
            </a:r>
            <a:r>
              <a:rPr lang="zh-TW" altLang="en-US" dirty="0">
                <a:solidFill>
                  <a:srgbClr val="000000"/>
                </a:solidFill>
              </a:rPr>
              <a:t>、清醒</a:t>
            </a:r>
            <a:r>
              <a:rPr lang="en-US" altLang="zh-TW" dirty="0">
                <a:solidFill>
                  <a:srgbClr val="000000"/>
                </a:solidFill>
              </a:rPr>
              <a:t>(</a:t>
            </a:r>
            <a:r>
              <a:rPr lang="zh-TW" altLang="en-US" dirty="0">
                <a:solidFill>
                  <a:srgbClr val="000000"/>
                </a:solidFill>
              </a:rPr>
              <a:t>長期大幅度運動</a:t>
            </a:r>
            <a:r>
              <a:rPr lang="en-US" altLang="zh-TW" dirty="0">
                <a:solidFill>
                  <a:srgbClr val="000000"/>
                </a:solidFill>
              </a:rPr>
              <a:t>)</a:t>
            </a:r>
            <a:r>
              <a:rPr lang="zh-TW" altLang="en-US" dirty="0">
                <a:solidFill>
                  <a:srgbClr val="000000"/>
                </a:solidFill>
              </a:rPr>
              <a:t>及警示</a:t>
            </a:r>
            <a:r>
              <a:rPr lang="en-US" altLang="zh-TW" dirty="0">
                <a:solidFill>
                  <a:srgbClr val="000000"/>
                </a:solidFill>
              </a:rPr>
              <a:t>(</a:t>
            </a:r>
            <a:r>
              <a:rPr lang="zh-TW" altLang="en-US" dirty="0">
                <a:solidFill>
                  <a:srgbClr val="000000"/>
                </a:solidFill>
              </a:rPr>
              <a:t>偵測到呼吸頻率異常低或暫停</a:t>
            </a:r>
            <a:r>
              <a:rPr lang="en-US" altLang="zh-TW" dirty="0">
                <a:solidFill>
                  <a:srgbClr val="000000"/>
                </a:solidFill>
              </a:rPr>
              <a:t>)</a:t>
            </a:r>
            <a:r>
              <a:rPr lang="zh-TW" altLang="en-US" dirty="0">
                <a:solidFill>
                  <a:srgbClr val="000000"/>
                </a:solidFill>
              </a:rPr>
              <a:t>三個狀態。</a:t>
            </a:r>
            <a:endParaRPr lang="en-US" altLang="zh-TW" dirty="0">
              <a:solidFill>
                <a:srgbClr val="000000"/>
              </a:solidFill>
            </a:endParaRPr>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lang="en-US" altLang="zh-TW" dirty="0">
                <a:solidFill>
                  <a:srgbClr val="000000"/>
                </a:solidFill>
              </a:rPr>
              <a:t>Lin</a:t>
            </a:r>
            <a:r>
              <a:rPr lang="zh-TW" altLang="en-US" dirty="0">
                <a:solidFill>
                  <a:srgbClr val="000000"/>
                </a:solidFill>
              </a:rPr>
              <a:t>等人於</a:t>
            </a:r>
            <a:r>
              <a:rPr lang="en-US" altLang="zh-TW" dirty="0">
                <a:solidFill>
                  <a:srgbClr val="000000"/>
                </a:solidFill>
              </a:rPr>
              <a:t>2014</a:t>
            </a:r>
            <a:r>
              <a:rPr lang="zh-TW" altLang="en-US" dirty="0">
                <a:solidFill>
                  <a:srgbClr val="000000"/>
                </a:solidFill>
              </a:rPr>
              <a:t>年所開發的感測胸帶：使用三軸加速度計、體溫感測器及一氧化碳感測器，可量測呼吸、體溫、周圍一氧化碳濃度及面朝方向。</a:t>
            </a:r>
            <a:endParaRPr lang="en-US" altLang="zh-TW" dirty="0">
              <a:solidFill>
                <a:srgbClr val="000000"/>
              </a:solidFill>
            </a:endParaRPr>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lang="en-US" altLang="zh-TW" dirty="0">
                <a:solidFill>
                  <a:srgbClr val="000000"/>
                </a:solidFill>
              </a:rPr>
              <a:t>Ferreira</a:t>
            </a:r>
            <a:r>
              <a:rPr lang="zh-TW" altLang="en-US" dirty="0">
                <a:solidFill>
                  <a:srgbClr val="000000"/>
                </a:solidFill>
              </a:rPr>
              <a:t>等人於</a:t>
            </a:r>
            <a:r>
              <a:rPr lang="en-US" altLang="zh-TW" dirty="0">
                <a:solidFill>
                  <a:srgbClr val="000000"/>
                </a:solidFill>
              </a:rPr>
              <a:t>2016</a:t>
            </a:r>
            <a:r>
              <a:rPr lang="zh-TW" altLang="en-US" dirty="0">
                <a:solidFill>
                  <a:srgbClr val="000000"/>
                </a:solidFill>
              </a:rPr>
              <a:t>年所開發的感測胸帶：包含心律感測器、熱電堆感測器及</a:t>
            </a:r>
            <a:r>
              <a:rPr lang="en-US" altLang="zh-TW" dirty="0">
                <a:solidFill>
                  <a:srgbClr val="000000"/>
                </a:solidFill>
              </a:rPr>
              <a:t>3D</a:t>
            </a:r>
            <a:r>
              <a:rPr lang="zh-TW" altLang="en-US" dirty="0">
                <a:solidFill>
                  <a:srgbClr val="000000"/>
                </a:solidFill>
              </a:rPr>
              <a:t>加速度計，可用來量測呼吸、心率、體溫及身體位置。</a:t>
            </a:r>
            <a:endParaRPr lang="en-US" altLang="zh-TW" dirty="0">
              <a:solidFill>
                <a:srgbClr val="000000"/>
              </a:solidFill>
            </a:endParaRPr>
          </a:p>
        </p:txBody>
      </p:sp>
    </p:spTree>
    <p:extLst>
      <p:ext uri="{BB962C8B-B14F-4D97-AF65-F5344CB8AC3E}">
        <p14:creationId xmlns:p14="http://schemas.microsoft.com/office/powerpoint/2010/main" val="38137575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solidFill>
                  <a:srgbClr val="000000"/>
                </a:solidFill>
              </a:rPr>
              <a:t>而基於影像式偵測嬰兒的研究中，大多針對小孩、成人或老人照護進行開發。</a:t>
            </a:r>
            <a:endParaRPr lang="en-US" altLang="zh-TW" dirty="0">
              <a:solidFill>
                <a:srgbClr val="000000"/>
              </a:solidFill>
            </a:endParaRPr>
          </a:p>
          <a:p>
            <a:endParaRPr lang="en-US" altLang="zh-TW" dirty="0">
              <a:solidFill>
                <a:srgbClr val="000000"/>
              </a:solidFill>
            </a:endParaRPr>
          </a:p>
          <a:p>
            <a:r>
              <a:rPr lang="zh-TW" altLang="en-US" dirty="0">
                <a:solidFill>
                  <a:srgbClr val="000000"/>
                </a:solidFill>
              </a:rPr>
              <a:t>而少數應用於嬰兒的偵測系統， 又多僅關注於呼吸頻率、面部特徵及單一姿勢等。</a:t>
            </a:r>
            <a:endParaRPr lang="en-US" altLang="zh-TW" dirty="0">
              <a:solidFill>
                <a:srgbClr val="000000"/>
              </a:solidFill>
            </a:endParaRPr>
          </a:p>
        </p:txBody>
      </p:sp>
    </p:spTree>
    <p:extLst>
      <p:ext uri="{BB962C8B-B14F-4D97-AF65-F5344CB8AC3E}">
        <p14:creationId xmlns:p14="http://schemas.microsoft.com/office/powerpoint/2010/main" val="21998258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fontScale="85000" lnSpcReduction="2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rgbClr val="000000"/>
                </a:solidFill>
              </a:rPr>
              <a:t>以下介紹五篇相關論文：</a:t>
            </a: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solidFill>
                  <a:srgbClr val="000000"/>
                </a:solidFill>
              </a:rPr>
              <a:t>1.</a:t>
            </a:r>
            <a:r>
              <a:rPr lang="zh-TW" altLang="en-US" dirty="0">
                <a:solidFill>
                  <a:srgbClr val="000000"/>
                </a:solidFill>
              </a:rPr>
              <a:t> </a:t>
            </a:r>
            <a:r>
              <a:rPr lang="en-US" altLang="zh-TW" dirty="0">
                <a:solidFill>
                  <a:srgbClr val="000000"/>
                </a:solidFill>
              </a:rPr>
              <a:t>Fang</a:t>
            </a:r>
            <a:r>
              <a:rPr lang="zh-TW" altLang="en-US" dirty="0">
                <a:solidFill>
                  <a:srgbClr val="000000"/>
                </a:solidFill>
              </a:rPr>
              <a:t>等人於</a:t>
            </a:r>
            <a:r>
              <a:rPr lang="en-US" altLang="zh-TW" dirty="0">
                <a:solidFill>
                  <a:srgbClr val="000000"/>
                </a:solidFill>
              </a:rPr>
              <a:t>2015</a:t>
            </a:r>
            <a:r>
              <a:rPr lang="zh-TW" altLang="en-US" dirty="0">
                <a:solidFill>
                  <a:srgbClr val="000000"/>
                </a:solidFill>
              </a:rPr>
              <a:t>年，開發基於視覺技術之非接觸式呼吸頻率偵測系統：</a:t>
            </a: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rgbClr val="000000"/>
                </a:solidFill>
              </a:rPr>
              <a:t>    首先偵測嬰兒運動，包含頭部、四肢及身體運動，但不包含因呼吸引起的輕微運動；</a:t>
            </a: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rgbClr val="000000"/>
                </a:solidFill>
              </a:rPr>
              <a:t>    若系統未偵測到運動情形，則透過空間特徵擷取候選呼吸點，再利用模糊積分技術選擇呼吸點，即可計算呼吸頻率，進而判斷嬰兒呼吸是否異常。</a:t>
            </a:r>
            <a:endParaRPr lang="en-US" altLang="zh-TW" dirty="0">
              <a:solidFill>
                <a:srgbClr val="000000"/>
              </a:solidFill>
            </a:endParaRPr>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solidFill>
                  <a:srgbClr val="000000"/>
                </a:solidFill>
              </a:rPr>
              <a:t>2.</a:t>
            </a:r>
            <a:r>
              <a:rPr lang="zh-TW" altLang="en-US" dirty="0">
                <a:solidFill>
                  <a:srgbClr val="000000"/>
                </a:solidFill>
              </a:rPr>
              <a:t> </a:t>
            </a:r>
            <a:r>
              <a:rPr lang="en-US" altLang="zh-TW" dirty="0">
                <a:solidFill>
                  <a:srgbClr val="000000"/>
                </a:solidFill>
              </a:rPr>
              <a:t>Liu</a:t>
            </a:r>
            <a:r>
              <a:rPr lang="zh-TW" altLang="en-US" dirty="0">
                <a:solidFill>
                  <a:srgbClr val="000000"/>
                </a:solidFill>
              </a:rPr>
              <a:t>等人於</a:t>
            </a:r>
            <a:r>
              <a:rPr lang="en-US" altLang="zh-TW" dirty="0">
                <a:solidFill>
                  <a:srgbClr val="000000"/>
                </a:solidFill>
              </a:rPr>
              <a:t>2017</a:t>
            </a:r>
            <a:r>
              <a:rPr lang="zh-TW" altLang="en-US" dirty="0">
                <a:solidFill>
                  <a:srgbClr val="000000"/>
                </a:solidFill>
              </a:rPr>
              <a:t>年，開發的呼吸頻率偵測系統：</a:t>
            </a: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rgbClr val="000000"/>
                </a:solidFill>
              </a:rPr>
              <a:t>    首先透過夜視攝影機連接到 </a:t>
            </a:r>
            <a:r>
              <a:rPr lang="en-US" altLang="zh-TW" dirty="0" err="1">
                <a:solidFill>
                  <a:srgbClr val="000000"/>
                </a:solidFill>
              </a:rPr>
              <a:t>Artik</a:t>
            </a:r>
            <a:r>
              <a:rPr lang="en-US" altLang="zh-TW" dirty="0">
                <a:solidFill>
                  <a:srgbClr val="000000"/>
                </a:solidFill>
              </a:rPr>
              <a:t> </a:t>
            </a:r>
            <a:r>
              <a:rPr lang="zh-TW" altLang="en-US" dirty="0">
                <a:solidFill>
                  <a:srgbClr val="000000"/>
                </a:solidFill>
              </a:rPr>
              <a:t>板以收集嬰兒影片；</a:t>
            </a: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rgbClr val="000000"/>
                </a:solidFill>
              </a:rPr>
              <a:t>    接著進行呼吸偵測演算法，放大影片中嬰兒細微胸部運動，當經正規化的像素差值低於設定閥值，則判斷為呼吸頻率異常；</a:t>
            </a: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rgbClr val="000000"/>
                </a:solidFill>
              </a:rPr>
              <a:t>    最後系統透過 </a:t>
            </a:r>
            <a:r>
              <a:rPr lang="en-US" altLang="zh-TW" dirty="0">
                <a:solidFill>
                  <a:srgbClr val="000000"/>
                </a:solidFill>
              </a:rPr>
              <a:t>Twilio </a:t>
            </a:r>
            <a:r>
              <a:rPr lang="zh-TW" altLang="en-US" dirty="0">
                <a:solidFill>
                  <a:srgbClr val="000000"/>
                </a:solidFill>
              </a:rPr>
              <a:t>在演算法偵測到緊急狀況時，向父母手機發出警報。</a:t>
            </a: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solidFill>
                  <a:srgbClr val="000000"/>
                </a:solidFill>
              </a:rPr>
              <a:t>3.</a:t>
            </a:r>
            <a:r>
              <a:rPr lang="zh-TW" altLang="en-US" dirty="0">
                <a:solidFill>
                  <a:srgbClr val="000000"/>
                </a:solidFill>
              </a:rPr>
              <a:t> </a:t>
            </a:r>
            <a:r>
              <a:rPr lang="en-US" altLang="zh-TW" dirty="0">
                <a:solidFill>
                  <a:srgbClr val="000000"/>
                </a:solidFill>
              </a:rPr>
              <a:t>Gallo</a:t>
            </a:r>
            <a:r>
              <a:rPr lang="zh-TW" altLang="en-US" dirty="0">
                <a:solidFill>
                  <a:srgbClr val="000000"/>
                </a:solidFill>
              </a:rPr>
              <a:t>等人於</a:t>
            </a:r>
            <a:r>
              <a:rPr lang="en-US" altLang="zh-TW" dirty="0">
                <a:solidFill>
                  <a:srgbClr val="000000"/>
                </a:solidFill>
              </a:rPr>
              <a:t>2019</a:t>
            </a:r>
            <a:r>
              <a:rPr lang="zh-TW" altLang="en-US" dirty="0">
                <a:solidFill>
                  <a:srgbClr val="000000"/>
                </a:solidFill>
              </a:rPr>
              <a:t>年，利用 </a:t>
            </a:r>
            <a:r>
              <a:rPr lang="en-US" altLang="zh-TW" dirty="0" err="1">
                <a:solidFill>
                  <a:srgbClr val="000000"/>
                </a:solidFill>
              </a:rPr>
              <a:t>Haar</a:t>
            </a:r>
            <a:r>
              <a:rPr lang="en-US" altLang="zh-TW" dirty="0">
                <a:solidFill>
                  <a:srgbClr val="000000"/>
                </a:solidFill>
              </a:rPr>
              <a:t> Cascade Classifier </a:t>
            </a:r>
            <a:r>
              <a:rPr lang="zh-TW" altLang="en-US" dirty="0">
                <a:solidFill>
                  <a:srgbClr val="000000"/>
                </a:solidFill>
              </a:rPr>
              <a:t>偵測嬰兒面部特徵：</a:t>
            </a: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rgbClr val="000000"/>
                </a:solidFill>
              </a:rPr>
              <a:t>    若偵測到嬰兒臉部且為睜眼狀態，則代表其處於清醒狀態，並非處於風險中；</a:t>
            </a: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rgbClr val="000000"/>
                </a:solidFill>
              </a:rPr>
              <a:t>    而若未偵測到嬰兒臉部，則認為其可能位於不良姿勢，需發出警示。</a:t>
            </a: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solidFill>
                  <a:srgbClr val="000000"/>
                </a:solidFill>
              </a:rPr>
              <a:t>4.</a:t>
            </a:r>
            <a:r>
              <a:rPr lang="zh-TW" altLang="en-US" dirty="0">
                <a:solidFill>
                  <a:srgbClr val="000000"/>
                </a:solidFill>
              </a:rPr>
              <a:t> </a:t>
            </a:r>
            <a:r>
              <a:rPr lang="en-US" altLang="zh-TW" dirty="0">
                <a:solidFill>
                  <a:srgbClr val="000000"/>
                </a:solidFill>
              </a:rPr>
              <a:t>Wang</a:t>
            </a:r>
            <a:r>
              <a:rPr lang="zh-TW" altLang="en-US" dirty="0">
                <a:solidFill>
                  <a:srgbClr val="000000"/>
                </a:solidFill>
              </a:rPr>
              <a:t>等人於</a:t>
            </a:r>
            <a:r>
              <a:rPr lang="en-US" altLang="zh-TW" dirty="0">
                <a:solidFill>
                  <a:srgbClr val="000000"/>
                </a:solidFill>
              </a:rPr>
              <a:t>2019</a:t>
            </a:r>
            <a:r>
              <a:rPr lang="zh-TW" altLang="en-US" dirty="0">
                <a:solidFill>
                  <a:srgbClr val="000000"/>
                </a:solidFill>
              </a:rPr>
              <a:t>年，提出用來偵測嬰兒臉部遮擋的貝氏深度神經網路架構，包含四項子任務：</a:t>
            </a: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rgbClr val="000000"/>
                </a:solidFill>
              </a:rPr>
              <a:t>    首先是眼睛、鼻子或嘴巴是否可見；</a:t>
            </a: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rgbClr val="000000"/>
                </a:solidFill>
              </a:rPr>
              <a:t>    其二為不可見的原因是否是因為被外物遮擋，例如枕頭等；</a:t>
            </a: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rgbClr val="000000"/>
                </a:solidFill>
              </a:rPr>
              <a:t>    第三則為眼睛睜開與否；</a:t>
            </a: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rgbClr val="000000"/>
                </a:solidFill>
              </a:rPr>
              <a:t>    以及最後的五個臉部座標之位置。</a:t>
            </a: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rgbClr val="000000"/>
                </a:solidFill>
              </a:rPr>
              <a:t>    此論文提及其使用的是自製資料集。</a:t>
            </a: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solidFill>
                  <a:srgbClr val="000000"/>
                </a:solidFill>
              </a:rPr>
              <a:t>5.</a:t>
            </a:r>
            <a:r>
              <a:rPr lang="zh-TW" altLang="en-US" dirty="0">
                <a:solidFill>
                  <a:srgbClr val="000000"/>
                </a:solidFill>
              </a:rPr>
              <a:t> </a:t>
            </a:r>
            <a:r>
              <a:rPr lang="en-US" altLang="zh-TW" dirty="0">
                <a:solidFill>
                  <a:srgbClr val="000000"/>
                </a:solidFill>
              </a:rPr>
              <a:t>Bharati</a:t>
            </a:r>
            <a:r>
              <a:rPr lang="zh-TW" altLang="en-US" dirty="0">
                <a:solidFill>
                  <a:srgbClr val="000000"/>
                </a:solidFill>
              </a:rPr>
              <a:t>等人於</a:t>
            </a:r>
            <a:r>
              <a:rPr lang="en-US" altLang="zh-TW" dirty="0">
                <a:solidFill>
                  <a:srgbClr val="000000"/>
                </a:solidFill>
              </a:rPr>
              <a:t>2021</a:t>
            </a:r>
            <a:r>
              <a:rPr lang="zh-TW" altLang="en-US" dirty="0">
                <a:solidFill>
                  <a:srgbClr val="000000"/>
                </a:solidFill>
              </a:rPr>
              <a:t>年，基於卷積神經網路偵測嬰兒睡眠姿勢：</a:t>
            </a: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rgbClr val="000000"/>
                </a:solidFill>
              </a:rPr>
              <a:t>    此網路輸入</a:t>
            </a:r>
            <a:r>
              <a:rPr lang="en-US" altLang="zh-TW" dirty="0">
                <a:solidFill>
                  <a:srgbClr val="000000"/>
                </a:solidFill>
              </a:rPr>
              <a:t>2D </a:t>
            </a:r>
            <a:r>
              <a:rPr lang="zh-TW" altLang="en-US" dirty="0">
                <a:solidFill>
                  <a:srgbClr val="000000"/>
                </a:solidFill>
              </a:rPr>
              <a:t>嬰兒灰階影像，輸出三種睡眠姿勢機率值，以評估嬰兒為仰臥、從仰臥轉換到趴臥及趴臥姿勢。</a:t>
            </a: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rgbClr val="000000"/>
                </a:solidFill>
              </a:rPr>
              <a:t>    此論文提及其所使用的影像資料為和真實嬰兒相同比例之娃娃。</a:t>
            </a:r>
            <a:endParaRPr lang="en-US" altLang="zh-TW" dirty="0">
              <a:solidFill>
                <a:srgbClr val="000000"/>
              </a:solidFill>
            </a:endParaRPr>
          </a:p>
        </p:txBody>
      </p:sp>
    </p:spTree>
    <p:extLst>
      <p:ext uri="{BB962C8B-B14F-4D97-AF65-F5344CB8AC3E}">
        <p14:creationId xmlns:p14="http://schemas.microsoft.com/office/powerpoint/2010/main" val="1600194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solidFill>
                  <a:srgbClr val="000000"/>
                </a:solidFill>
              </a:rPr>
              <a:t>第三部分介紹殘差神經網路。</a:t>
            </a:r>
            <a:endParaRPr lang="en-US" altLang="zh-TW" dirty="0">
              <a:solidFill>
                <a:srgbClr val="000000"/>
              </a:solidFill>
            </a:endParaRPr>
          </a:p>
        </p:txBody>
      </p:sp>
    </p:spTree>
    <p:extLst>
      <p:ext uri="{BB962C8B-B14F-4D97-AF65-F5344CB8AC3E}">
        <p14:creationId xmlns:p14="http://schemas.microsoft.com/office/powerpoint/2010/main" val="21425325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solidFill>
                  <a:srgbClr val="000000"/>
                </a:solidFill>
              </a:rPr>
              <a:t>既有研究中，已知卷積神經網路其深度至關重要。 </a:t>
            </a:r>
            <a:endParaRPr lang="en-US" altLang="zh-TW" dirty="0">
              <a:solidFill>
                <a:srgbClr val="000000"/>
              </a:solidFill>
            </a:endParaRPr>
          </a:p>
          <a:p>
            <a:pPr marL="0" indent="0">
              <a:buNone/>
            </a:pPr>
            <a:endParaRPr lang="en-US" altLang="zh-TW" dirty="0">
              <a:solidFill>
                <a:srgbClr val="000000"/>
              </a:solidFill>
            </a:endParaRPr>
          </a:p>
          <a:p>
            <a:pPr marL="0" indent="0">
              <a:buNone/>
            </a:pPr>
            <a:r>
              <a:rPr lang="zh-TW" altLang="en-US" dirty="0">
                <a:solidFill>
                  <a:srgbClr val="000000"/>
                </a:solidFill>
              </a:rPr>
              <a:t>然而，當訓練更深層的神經網路時，卻會出現退化問題，</a:t>
            </a:r>
            <a:endParaRPr lang="en-US" altLang="zh-TW" dirty="0">
              <a:solidFill>
                <a:srgbClr val="000000"/>
              </a:solidFill>
            </a:endParaRPr>
          </a:p>
          <a:p>
            <a:pPr marL="0" indent="0">
              <a:buNone/>
            </a:pPr>
            <a:r>
              <a:rPr lang="zh-TW" altLang="en-US" dirty="0">
                <a:solidFill>
                  <a:srgbClr val="000000"/>
                </a:solidFill>
              </a:rPr>
              <a:t>如圖可看到兩個不同層數的網路其訓練及測試誤差值，</a:t>
            </a:r>
            <a:endParaRPr lang="en-US" altLang="zh-TW" dirty="0">
              <a:solidFill>
                <a:srgbClr val="000000"/>
              </a:solidFill>
            </a:endParaRPr>
          </a:p>
          <a:p>
            <a:pPr marL="0" indent="0">
              <a:buNone/>
            </a:pPr>
            <a:r>
              <a:rPr lang="zh-TW" altLang="en-US" dirty="0">
                <a:solidFill>
                  <a:srgbClr val="000000"/>
                </a:solidFill>
              </a:rPr>
              <a:t>當網路深度增加，準確率達飽和後，反而迅速下降，而這樣的結果並非因過度擬合所致。 </a:t>
            </a:r>
            <a:endParaRPr lang="en-US" altLang="zh-TW" dirty="0">
              <a:solidFill>
                <a:srgbClr val="000000"/>
              </a:solidFill>
            </a:endParaRPr>
          </a:p>
        </p:txBody>
      </p:sp>
    </p:spTree>
    <p:extLst>
      <p:ext uri="{BB962C8B-B14F-4D97-AF65-F5344CB8AC3E}">
        <p14:creationId xmlns:p14="http://schemas.microsoft.com/office/powerpoint/2010/main" val="2104556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solidFill>
                  <a:srgbClr val="000000"/>
                </a:solidFill>
              </a:rPr>
              <a:t>首先是我今天的報告大綱，</a:t>
            </a:r>
            <a:br>
              <a:rPr lang="en-US" altLang="zh-TW" dirty="0">
                <a:solidFill>
                  <a:srgbClr val="000000"/>
                </a:solidFill>
              </a:rPr>
            </a:br>
            <a:r>
              <a:rPr lang="zh-TW" altLang="en-US" dirty="0">
                <a:solidFill>
                  <a:srgbClr val="000000"/>
                </a:solidFill>
              </a:rPr>
              <a:t>包含研究動機與目的、相關研究、研究方法、實驗設計與結果以及結論與未來展望。</a:t>
            </a:r>
            <a:endParaRPr lang="en-US" altLang="zh-TW" dirty="0">
              <a:solidFill>
                <a:srgbClr val="000000"/>
              </a:solidFill>
            </a:endParaRPr>
          </a:p>
        </p:txBody>
      </p:sp>
    </p:spTree>
    <p:extLst>
      <p:ext uri="{BB962C8B-B14F-4D97-AF65-F5344CB8AC3E}">
        <p14:creationId xmlns:p14="http://schemas.microsoft.com/office/powerpoint/2010/main" val="18658462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solidFill>
                  <a:srgbClr val="000000"/>
                </a:solidFill>
              </a:rPr>
              <a:t>因此，</a:t>
            </a:r>
            <a:r>
              <a:rPr lang="en-US" altLang="zh-TW" dirty="0">
                <a:solidFill>
                  <a:srgbClr val="000000"/>
                </a:solidFill>
              </a:rPr>
              <a:t>He </a:t>
            </a:r>
            <a:r>
              <a:rPr lang="zh-TW" altLang="en-US" dirty="0">
                <a:solidFill>
                  <a:srgbClr val="000000"/>
                </a:solidFill>
              </a:rPr>
              <a:t>等人提出使用深度殘差學習的網路架構，</a:t>
            </a:r>
            <a:endParaRPr lang="en-US" altLang="zh-TW" dirty="0">
              <a:solidFill>
                <a:srgbClr val="000000"/>
              </a:solidFill>
            </a:endParaRPr>
          </a:p>
          <a:p>
            <a:pPr marL="0" indent="0">
              <a:buNone/>
            </a:pPr>
            <a:r>
              <a:rPr lang="zh-TW" altLang="en-US" dirty="0">
                <a:solidFill>
                  <a:srgbClr val="000000"/>
                </a:solidFill>
              </a:rPr>
              <a:t>利用 </a:t>
            </a:r>
            <a:r>
              <a:rPr lang="en-US" altLang="zh-TW" dirty="0">
                <a:solidFill>
                  <a:srgbClr val="000000"/>
                </a:solidFill>
              </a:rPr>
              <a:t>shortcut connection </a:t>
            </a:r>
            <a:r>
              <a:rPr lang="zh-TW" altLang="en-US" dirty="0">
                <a:solidFill>
                  <a:srgbClr val="000000"/>
                </a:solidFill>
              </a:rPr>
              <a:t>執行 </a:t>
            </a:r>
            <a:r>
              <a:rPr lang="en-US" altLang="zh-TW" dirty="0">
                <a:solidFill>
                  <a:srgbClr val="000000"/>
                </a:solidFill>
              </a:rPr>
              <a:t>identity mapping</a:t>
            </a:r>
            <a:r>
              <a:rPr lang="zh-TW" altLang="en-US" dirty="0">
                <a:solidFill>
                  <a:srgbClr val="000000"/>
                </a:solidFill>
              </a:rPr>
              <a:t>，</a:t>
            </a:r>
            <a:endParaRPr lang="en-US" altLang="zh-TW" dirty="0">
              <a:solidFill>
                <a:srgbClr val="000000"/>
              </a:solidFill>
            </a:endParaRPr>
          </a:p>
          <a:p>
            <a:pPr marL="0" indent="0">
              <a:buNone/>
            </a:pPr>
            <a:r>
              <a:rPr lang="zh-TW" altLang="en-US" dirty="0">
                <a:solidFill>
                  <a:srgbClr val="000000"/>
                </a:solidFill>
              </a:rPr>
              <a:t>而且不增加額外參數，亦即不增加計算複雜度。 </a:t>
            </a:r>
            <a:endParaRPr lang="en-US" altLang="zh-TW" dirty="0">
              <a:solidFill>
                <a:srgbClr val="000000"/>
              </a:solidFill>
            </a:endParaRPr>
          </a:p>
        </p:txBody>
      </p:sp>
    </p:spTree>
    <p:extLst>
      <p:ext uri="{BB962C8B-B14F-4D97-AF65-F5344CB8AC3E}">
        <p14:creationId xmlns:p14="http://schemas.microsoft.com/office/powerpoint/2010/main" val="33555069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solidFill>
                  <a:srgbClr val="000000"/>
                </a:solidFill>
              </a:rPr>
              <a:t>在這篇論文中，</a:t>
            </a:r>
            <a:endParaRPr lang="en-US" altLang="zh-TW" dirty="0">
              <a:solidFill>
                <a:srgbClr val="000000"/>
              </a:solidFill>
            </a:endParaRPr>
          </a:p>
          <a:p>
            <a:pPr marL="0" indent="0">
              <a:buNone/>
            </a:pPr>
            <a:r>
              <a:rPr lang="zh-TW" altLang="en-US" dirty="0">
                <a:solidFill>
                  <a:srgbClr val="000000"/>
                </a:solidFill>
              </a:rPr>
              <a:t>提及通過訓練 </a:t>
            </a:r>
            <a:r>
              <a:rPr lang="en-US" altLang="zh-TW" dirty="0">
                <a:solidFill>
                  <a:srgbClr val="000000"/>
                </a:solidFill>
              </a:rPr>
              <a:t>ImageNet </a:t>
            </a:r>
            <a:r>
              <a:rPr lang="zh-TW" altLang="en-US" dirty="0">
                <a:solidFill>
                  <a:srgbClr val="000000"/>
                </a:solidFill>
              </a:rPr>
              <a:t>評估不同層數之普通網路與殘差網路，</a:t>
            </a:r>
            <a:endParaRPr lang="en-US" altLang="zh-TW" dirty="0">
              <a:solidFill>
                <a:srgbClr val="000000"/>
              </a:solidFill>
            </a:endParaRPr>
          </a:p>
          <a:p>
            <a:pPr marL="0" indent="0">
              <a:buNone/>
            </a:pPr>
            <a:r>
              <a:rPr lang="zh-TW" altLang="en-US" dirty="0">
                <a:solidFill>
                  <a:srgbClr val="000000"/>
                </a:solidFill>
              </a:rPr>
              <a:t>說明退化問題獲得了解決：</a:t>
            </a:r>
            <a:endParaRPr lang="en-US" altLang="zh-TW" dirty="0">
              <a:solidFill>
                <a:srgbClr val="000000"/>
              </a:solidFill>
            </a:endParaRPr>
          </a:p>
          <a:p>
            <a:pPr marL="0" indent="0">
              <a:buNone/>
            </a:pPr>
            <a:r>
              <a:rPr lang="zh-TW" altLang="en-US" dirty="0">
                <a:solidFill>
                  <a:srgbClr val="000000"/>
                </a:solidFill>
              </a:rPr>
              <a:t>由下方左圖中可觀察到普通網路的</a:t>
            </a:r>
            <a:r>
              <a:rPr lang="en-US" altLang="zh-TW" dirty="0">
                <a:solidFill>
                  <a:srgbClr val="000000"/>
                </a:solidFill>
              </a:rPr>
              <a:t>34 </a:t>
            </a:r>
            <a:r>
              <a:rPr lang="zh-TW" altLang="en-US" dirty="0">
                <a:solidFill>
                  <a:srgbClr val="000000"/>
                </a:solidFill>
              </a:rPr>
              <a:t>層卻比 </a:t>
            </a:r>
            <a:r>
              <a:rPr lang="en-US" altLang="zh-TW" dirty="0">
                <a:solidFill>
                  <a:srgbClr val="000000"/>
                </a:solidFill>
              </a:rPr>
              <a:t>18 </a:t>
            </a:r>
            <a:r>
              <a:rPr lang="zh-TW" altLang="en-US" dirty="0">
                <a:solidFill>
                  <a:srgbClr val="000000"/>
                </a:solidFill>
              </a:rPr>
              <a:t>層有更高的驗證誤差，</a:t>
            </a:r>
            <a:endParaRPr lang="en-US" altLang="zh-TW" dirty="0">
              <a:solidFill>
                <a:srgbClr val="000000"/>
              </a:solidFill>
            </a:endParaRPr>
          </a:p>
          <a:p>
            <a:pPr marL="0" indent="0">
              <a:buNone/>
            </a:pPr>
            <a:r>
              <a:rPr lang="zh-TW" altLang="en-US" dirty="0">
                <a:solidFill>
                  <a:srgbClr val="000000"/>
                </a:solidFill>
              </a:rPr>
              <a:t>而由下方右圖中則可看出殘差網路的</a:t>
            </a:r>
            <a:r>
              <a:rPr lang="en-US" altLang="zh-TW" dirty="0">
                <a:solidFill>
                  <a:srgbClr val="000000"/>
                </a:solidFill>
              </a:rPr>
              <a:t>34 </a:t>
            </a:r>
            <a:r>
              <a:rPr lang="zh-TW" altLang="en-US" dirty="0">
                <a:solidFill>
                  <a:srgbClr val="000000"/>
                </a:solidFill>
              </a:rPr>
              <a:t>層相對於</a:t>
            </a:r>
            <a:r>
              <a:rPr lang="en-US" altLang="zh-TW" dirty="0">
                <a:solidFill>
                  <a:srgbClr val="000000"/>
                </a:solidFill>
              </a:rPr>
              <a:t>18 </a:t>
            </a:r>
            <a:r>
              <a:rPr lang="zh-TW" altLang="en-US" dirty="0">
                <a:solidFill>
                  <a:srgbClr val="000000"/>
                </a:solidFill>
              </a:rPr>
              <a:t>層有較低的訓練誤差。</a:t>
            </a:r>
            <a:endParaRPr lang="en-US" altLang="zh-TW" dirty="0">
              <a:solidFill>
                <a:srgbClr val="000000"/>
              </a:solidFill>
            </a:endParaRPr>
          </a:p>
        </p:txBody>
      </p:sp>
    </p:spTree>
    <p:extLst>
      <p:ext uri="{BB962C8B-B14F-4D97-AF65-F5344CB8AC3E}">
        <p14:creationId xmlns:p14="http://schemas.microsoft.com/office/powerpoint/2010/main" val="22335109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solidFill>
                  <a:srgbClr val="000000"/>
                </a:solidFill>
              </a:rPr>
              <a:t>最後介紹人臉偵測方法，將應用於本研究中嬰兒臉部偵測部分。</a:t>
            </a:r>
            <a:endParaRPr lang="en-US" altLang="zh-TW" dirty="0">
              <a:solidFill>
                <a:srgbClr val="000000"/>
              </a:solidFill>
            </a:endParaRPr>
          </a:p>
        </p:txBody>
      </p:sp>
    </p:spTree>
    <p:extLst>
      <p:ext uri="{BB962C8B-B14F-4D97-AF65-F5344CB8AC3E}">
        <p14:creationId xmlns:p14="http://schemas.microsoft.com/office/powerpoint/2010/main" val="11155740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fontScale="85000" lnSpcReduction="20000"/>
          </a:bodyPr>
          <a:lstStyle/>
          <a:p>
            <a:pPr marL="0" indent="0">
              <a:buNone/>
            </a:pPr>
            <a:r>
              <a:rPr lang="en-US" altLang="zh-TW" dirty="0">
                <a:solidFill>
                  <a:srgbClr val="000000"/>
                </a:solidFill>
              </a:rPr>
              <a:t>1.</a:t>
            </a:r>
            <a:r>
              <a:rPr lang="zh-TW" altLang="en-US" dirty="0">
                <a:solidFill>
                  <a:srgbClr val="000000"/>
                </a:solidFill>
              </a:rPr>
              <a:t> </a:t>
            </a:r>
            <a:r>
              <a:rPr lang="en-US" altLang="zh-TW" dirty="0" err="1">
                <a:solidFill>
                  <a:srgbClr val="000000"/>
                </a:solidFill>
              </a:rPr>
              <a:t>Cuimei</a:t>
            </a:r>
            <a:r>
              <a:rPr lang="en-US" altLang="zh-TW" dirty="0">
                <a:solidFill>
                  <a:srgbClr val="000000"/>
                </a:solidFill>
              </a:rPr>
              <a:t> </a:t>
            </a:r>
            <a:r>
              <a:rPr lang="zh-TW" altLang="en-US" dirty="0">
                <a:solidFill>
                  <a:srgbClr val="000000"/>
                </a:solidFill>
              </a:rPr>
              <a:t>等人提出使用 </a:t>
            </a:r>
            <a:r>
              <a:rPr lang="en-US" altLang="zh-TW" dirty="0" err="1">
                <a:solidFill>
                  <a:srgbClr val="000000"/>
                </a:solidFill>
              </a:rPr>
              <a:t>Haar</a:t>
            </a:r>
            <a:r>
              <a:rPr lang="en-US" altLang="zh-TW" dirty="0">
                <a:solidFill>
                  <a:srgbClr val="000000"/>
                </a:solidFill>
              </a:rPr>
              <a:t> cascade classifier</a:t>
            </a:r>
            <a:r>
              <a:rPr lang="zh-TW" altLang="en-US" dirty="0">
                <a:solidFill>
                  <a:srgbClr val="000000"/>
                </a:solidFill>
              </a:rPr>
              <a:t>， 並結合三個弱分類器：</a:t>
            </a:r>
            <a:endParaRPr lang="en-US" altLang="zh-TW" dirty="0">
              <a:solidFill>
                <a:srgbClr val="000000"/>
              </a:solidFill>
            </a:endParaRPr>
          </a:p>
          <a:p>
            <a:pPr marL="0" indent="0">
              <a:buNone/>
            </a:pPr>
            <a:r>
              <a:rPr lang="zh-TW" altLang="en-US" dirty="0">
                <a:solidFill>
                  <a:srgbClr val="000000"/>
                </a:solidFill>
              </a:rPr>
              <a:t>    第一個為基於膚色直方圖匹配的決策節點，以拒絕大量僅使用 </a:t>
            </a:r>
            <a:r>
              <a:rPr lang="en-US" altLang="zh-TW" dirty="0" err="1">
                <a:solidFill>
                  <a:srgbClr val="000000"/>
                </a:solidFill>
              </a:rPr>
              <a:t>Haar</a:t>
            </a:r>
            <a:r>
              <a:rPr lang="en-US" altLang="zh-TW" dirty="0">
                <a:solidFill>
                  <a:srgbClr val="000000"/>
                </a:solidFill>
              </a:rPr>
              <a:t> cascade classifier </a:t>
            </a:r>
            <a:r>
              <a:rPr lang="zh-TW" altLang="en-US" dirty="0">
                <a:solidFill>
                  <a:srgbClr val="000000"/>
                </a:solidFill>
              </a:rPr>
              <a:t>而偵測錯誤的非人臉；</a:t>
            </a:r>
            <a:endParaRPr lang="en-US" altLang="zh-TW" dirty="0">
              <a:solidFill>
                <a:srgbClr val="000000"/>
              </a:solidFill>
            </a:endParaRPr>
          </a:p>
          <a:p>
            <a:pPr marL="0" indent="0">
              <a:buNone/>
            </a:pPr>
            <a:r>
              <a:rPr lang="zh-TW" altLang="en-US" dirty="0">
                <a:solidFill>
                  <a:srgbClr val="000000"/>
                </a:solidFill>
              </a:rPr>
              <a:t>    第二及第三個分別為基於眼睛偵測及嘴部偵測的分類器，進一步去除顏色與人類膚色相近，卻沒有眼睛和嘴部的非人臉，以降低錯誤率。</a:t>
            </a:r>
            <a:endParaRPr lang="en-US" altLang="zh-TW" dirty="0">
              <a:solidFill>
                <a:srgbClr val="000000"/>
              </a:solidFill>
            </a:endParaRPr>
          </a:p>
          <a:p>
            <a:pPr marL="228600" indent="-228600">
              <a:buAutoNum type="arabicPeriod"/>
            </a:pPr>
            <a:endParaRPr lang="en-US" altLang="zh-TW" dirty="0">
              <a:solidFill>
                <a:srgbClr val="000000"/>
              </a:solidFill>
            </a:endParaRPr>
          </a:p>
          <a:p>
            <a:pPr marL="0" indent="0">
              <a:buNone/>
            </a:pPr>
            <a:r>
              <a:rPr lang="en-US" altLang="zh-TW" dirty="0">
                <a:solidFill>
                  <a:srgbClr val="000000"/>
                </a:solidFill>
              </a:rPr>
              <a:t>2.</a:t>
            </a:r>
            <a:r>
              <a:rPr lang="zh-TW" altLang="en-US" dirty="0">
                <a:solidFill>
                  <a:srgbClr val="000000"/>
                </a:solidFill>
              </a:rPr>
              <a:t> </a:t>
            </a:r>
            <a:r>
              <a:rPr lang="en-US" altLang="zh-TW" dirty="0">
                <a:solidFill>
                  <a:srgbClr val="000000"/>
                </a:solidFill>
              </a:rPr>
              <a:t>Ye </a:t>
            </a:r>
            <a:r>
              <a:rPr lang="zh-TW" altLang="en-US" dirty="0">
                <a:solidFill>
                  <a:srgbClr val="000000"/>
                </a:solidFill>
              </a:rPr>
              <a:t>等人基於</a:t>
            </a:r>
            <a:r>
              <a:rPr lang="en-US" altLang="zh-TW" dirty="0">
                <a:solidFill>
                  <a:srgbClr val="000000"/>
                </a:solidFill>
              </a:rPr>
              <a:t>SSD</a:t>
            </a:r>
            <a:r>
              <a:rPr lang="zh-TW" altLang="en-US" dirty="0">
                <a:solidFill>
                  <a:srgbClr val="000000"/>
                </a:solidFill>
              </a:rPr>
              <a:t> （</a:t>
            </a:r>
            <a:r>
              <a:rPr lang="en-US" altLang="zh-TW" dirty="0">
                <a:solidFill>
                  <a:srgbClr val="000000"/>
                </a:solidFill>
              </a:rPr>
              <a:t>single shot </a:t>
            </a:r>
            <a:r>
              <a:rPr lang="en-US" altLang="zh-TW" dirty="0" err="1">
                <a:solidFill>
                  <a:srgbClr val="000000"/>
                </a:solidFill>
              </a:rPr>
              <a:t>multibox</a:t>
            </a:r>
            <a:r>
              <a:rPr lang="en-US" altLang="zh-TW" dirty="0">
                <a:solidFill>
                  <a:srgbClr val="000000"/>
                </a:solidFill>
              </a:rPr>
              <a:t> detector</a:t>
            </a:r>
            <a:r>
              <a:rPr lang="zh-TW" altLang="en-US" dirty="0">
                <a:solidFill>
                  <a:srgbClr val="000000"/>
                </a:solidFill>
              </a:rPr>
              <a:t>）提出的</a:t>
            </a:r>
            <a:r>
              <a:rPr lang="en-US" altLang="zh-TW" dirty="0">
                <a:solidFill>
                  <a:srgbClr val="000000"/>
                </a:solidFill>
              </a:rPr>
              <a:t>Face SSD</a:t>
            </a:r>
            <a:r>
              <a:rPr lang="zh-TW" altLang="en-US" dirty="0">
                <a:solidFill>
                  <a:srgbClr val="000000"/>
                </a:solidFill>
              </a:rPr>
              <a:t>，為了加快檢測速度及提高準確度，作出三項改進：</a:t>
            </a:r>
            <a:endParaRPr lang="en-US" altLang="zh-TW" dirty="0">
              <a:solidFill>
                <a:srgbClr val="000000"/>
              </a:solidFill>
            </a:endParaRPr>
          </a:p>
          <a:p>
            <a:pPr marL="0" indent="0">
              <a:buNone/>
            </a:pPr>
            <a:r>
              <a:rPr lang="zh-TW" altLang="en-US" dirty="0">
                <a:solidFill>
                  <a:srgbClr val="000000"/>
                </a:solidFill>
              </a:rPr>
              <a:t>    其一為改進</a:t>
            </a:r>
            <a:r>
              <a:rPr lang="en-US" altLang="zh-TW" dirty="0" err="1">
                <a:solidFill>
                  <a:srgbClr val="000000"/>
                </a:solidFill>
              </a:rPr>
              <a:t>ShuffleNet</a:t>
            </a:r>
            <a:r>
              <a:rPr lang="en-US" altLang="zh-TW" dirty="0">
                <a:solidFill>
                  <a:srgbClr val="000000"/>
                </a:solidFill>
              </a:rPr>
              <a:t> V2 </a:t>
            </a:r>
            <a:r>
              <a:rPr lang="zh-TW" altLang="en-US" dirty="0">
                <a:solidFill>
                  <a:srgbClr val="000000"/>
                </a:solidFill>
              </a:rPr>
              <a:t>架構，使用 </a:t>
            </a:r>
            <a:r>
              <a:rPr lang="en-US" altLang="zh-TW" dirty="0">
                <a:solidFill>
                  <a:srgbClr val="000000"/>
                </a:solidFill>
              </a:rPr>
              <a:t>Group Convolution </a:t>
            </a:r>
            <a:r>
              <a:rPr lang="zh-TW" altLang="en-US" dirty="0">
                <a:solidFill>
                  <a:srgbClr val="000000"/>
                </a:solidFill>
              </a:rPr>
              <a:t>取代 </a:t>
            </a:r>
            <a:r>
              <a:rPr lang="en-US" altLang="zh-TW" dirty="0" err="1">
                <a:solidFill>
                  <a:srgbClr val="000000"/>
                </a:solidFill>
              </a:rPr>
              <a:t>Depthwise</a:t>
            </a:r>
            <a:r>
              <a:rPr lang="en-US" altLang="zh-TW" dirty="0">
                <a:solidFill>
                  <a:srgbClr val="000000"/>
                </a:solidFill>
              </a:rPr>
              <a:t> Convolution</a:t>
            </a:r>
            <a:r>
              <a:rPr lang="zh-TW" altLang="en-US" dirty="0">
                <a:solidFill>
                  <a:srgbClr val="000000"/>
                </a:solidFill>
              </a:rPr>
              <a:t>，作為骨幹網路；</a:t>
            </a:r>
            <a:endParaRPr lang="en-US" altLang="zh-TW" dirty="0">
              <a:solidFill>
                <a:srgbClr val="000000"/>
              </a:solidFill>
            </a:endParaRPr>
          </a:p>
          <a:p>
            <a:pPr marL="0" indent="0">
              <a:buNone/>
            </a:pPr>
            <a:r>
              <a:rPr lang="zh-TW" altLang="en-US" dirty="0">
                <a:solidFill>
                  <a:srgbClr val="000000"/>
                </a:solidFill>
              </a:rPr>
              <a:t>    其二提出由多個卷積層堆疊的 </a:t>
            </a:r>
            <a:r>
              <a:rPr lang="en-US" altLang="zh-TW" dirty="0">
                <a:solidFill>
                  <a:srgbClr val="000000"/>
                </a:solidFill>
              </a:rPr>
              <a:t>modified prediction module</a:t>
            </a:r>
            <a:r>
              <a:rPr lang="zh-TW" altLang="en-US" dirty="0">
                <a:solidFill>
                  <a:srgbClr val="000000"/>
                </a:solidFill>
              </a:rPr>
              <a:t>，並使用 </a:t>
            </a:r>
            <a:r>
              <a:rPr lang="en-US" altLang="zh-TW" dirty="0">
                <a:solidFill>
                  <a:srgbClr val="000000"/>
                </a:solidFill>
              </a:rPr>
              <a:t>anchor</a:t>
            </a:r>
            <a:r>
              <a:rPr lang="zh-TW" altLang="en-US" dirty="0">
                <a:solidFill>
                  <a:srgbClr val="000000"/>
                </a:solidFill>
              </a:rPr>
              <a:t> </a:t>
            </a:r>
            <a:r>
              <a:rPr lang="en-US" altLang="zh-TW" dirty="0">
                <a:solidFill>
                  <a:srgbClr val="000000"/>
                </a:solidFill>
              </a:rPr>
              <a:t>densification </a:t>
            </a:r>
            <a:r>
              <a:rPr lang="zh-TW" altLang="en-US" dirty="0">
                <a:solidFill>
                  <a:srgbClr val="000000"/>
                </a:solidFill>
              </a:rPr>
              <a:t>策略，以確保不同特徵圖的 </a:t>
            </a:r>
            <a:r>
              <a:rPr lang="en-US" altLang="zh-TW" dirty="0">
                <a:solidFill>
                  <a:srgbClr val="000000"/>
                </a:solidFill>
              </a:rPr>
              <a:t>anchor </a:t>
            </a:r>
            <a:r>
              <a:rPr lang="zh-TW" altLang="en-US" dirty="0">
                <a:solidFill>
                  <a:srgbClr val="000000"/>
                </a:solidFill>
              </a:rPr>
              <a:t>密度相同，解決小臉召回率低的問題；</a:t>
            </a:r>
            <a:endParaRPr lang="en-US" altLang="zh-TW" dirty="0">
              <a:solidFill>
                <a:srgbClr val="000000"/>
              </a:solidFill>
            </a:endParaRPr>
          </a:p>
          <a:p>
            <a:pPr marL="0" indent="0">
              <a:buNone/>
            </a:pPr>
            <a:r>
              <a:rPr lang="zh-TW" altLang="en-US" dirty="0">
                <a:solidFill>
                  <a:srgbClr val="000000"/>
                </a:solidFill>
              </a:rPr>
              <a:t>    最後引入一個規模公平的人臉檢測框架，以更好的匹配人臉。</a:t>
            </a:r>
            <a:endParaRPr lang="en-US" altLang="zh-TW" dirty="0">
              <a:solidFill>
                <a:srgbClr val="000000"/>
              </a:solidFill>
            </a:endParaRPr>
          </a:p>
          <a:p>
            <a:pPr marL="0" indent="0">
              <a:buNone/>
            </a:pPr>
            <a:endParaRPr lang="en-US" altLang="zh-TW" dirty="0">
              <a:solidFill>
                <a:srgbClr val="000000"/>
              </a:solidFill>
            </a:endParaRPr>
          </a:p>
          <a:p>
            <a:pPr marL="0" indent="0">
              <a:buNone/>
            </a:pPr>
            <a:r>
              <a:rPr lang="en-US" altLang="zh-TW" dirty="0">
                <a:solidFill>
                  <a:srgbClr val="000000"/>
                </a:solidFill>
              </a:rPr>
              <a:t>3.</a:t>
            </a:r>
            <a:r>
              <a:rPr lang="zh-TW" altLang="en-US" dirty="0">
                <a:solidFill>
                  <a:srgbClr val="000000"/>
                </a:solidFill>
              </a:rPr>
              <a:t> </a:t>
            </a:r>
            <a:r>
              <a:rPr lang="en-US" altLang="zh-TW" dirty="0">
                <a:solidFill>
                  <a:srgbClr val="000000"/>
                </a:solidFill>
              </a:rPr>
              <a:t>Zhang</a:t>
            </a:r>
            <a:r>
              <a:rPr lang="zh-TW" altLang="en-US" dirty="0">
                <a:solidFill>
                  <a:srgbClr val="000000"/>
                </a:solidFill>
              </a:rPr>
              <a:t>等人提出</a:t>
            </a:r>
            <a:r>
              <a:rPr lang="en-US" altLang="zh-TW" dirty="0">
                <a:solidFill>
                  <a:srgbClr val="000000"/>
                </a:solidFill>
              </a:rPr>
              <a:t>MTCNN</a:t>
            </a:r>
            <a:r>
              <a:rPr lang="zh-TW" altLang="en-US" dirty="0">
                <a:solidFill>
                  <a:srgbClr val="000000"/>
                </a:solidFill>
              </a:rPr>
              <a:t>，以粗到細的方式可同時處理人臉偵測及對齊任務之級聯深度卷積神經網路，其包含三階段架構：</a:t>
            </a:r>
            <a:endParaRPr lang="en-US" altLang="zh-TW" dirty="0">
              <a:solidFill>
                <a:srgbClr val="000000"/>
              </a:solidFill>
            </a:endParaRPr>
          </a:p>
          <a:p>
            <a:pPr marL="0" indent="0">
              <a:buNone/>
            </a:pPr>
            <a:r>
              <a:rPr lang="zh-TW" altLang="en-US" dirty="0">
                <a:solidFill>
                  <a:srgbClr val="000000"/>
                </a:solidFill>
              </a:rPr>
              <a:t>    第一階段為全卷積網路構成的</a:t>
            </a:r>
            <a:r>
              <a:rPr lang="en-US" altLang="zh-TW" dirty="0">
                <a:solidFill>
                  <a:srgbClr val="000000"/>
                </a:solidFill>
              </a:rPr>
              <a:t>proposal network</a:t>
            </a:r>
            <a:r>
              <a:rPr lang="zh-TW" altLang="en-US" dirty="0">
                <a:solidFill>
                  <a:srgbClr val="000000"/>
                </a:solidFill>
              </a:rPr>
              <a:t>（簡稱</a:t>
            </a:r>
            <a:r>
              <a:rPr lang="en-US" altLang="zh-TW" dirty="0">
                <a:solidFill>
                  <a:srgbClr val="000000"/>
                </a:solidFill>
              </a:rPr>
              <a:t>P-Net</a:t>
            </a:r>
            <a:r>
              <a:rPr lang="zh-TW" altLang="en-US" dirty="0">
                <a:solidFill>
                  <a:srgbClr val="000000"/>
                </a:solidFill>
              </a:rPr>
              <a:t>），用來獲得人臉區域的候選窗口及其邊界框回歸向量，並以非極大值抑制合併高度重疊的候選者；</a:t>
            </a:r>
            <a:endParaRPr lang="en-US" altLang="zh-TW" dirty="0">
              <a:solidFill>
                <a:srgbClr val="000000"/>
              </a:solidFill>
            </a:endParaRPr>
          </a:p>
          <a:p>
            <a:pPr marL="0" indent="0">
              <a:buNone/>
            </a:pPr>
            <a:r>
              <a:rPr lang="zh-TW" altLang="en-US" dirty="0">
                <a:solidFill>
                  <a:srgbClr val="000000"/>
                </a:solidFill>
              </a:rPr>
              <a:t>    而第二階段，所有候選者皆饋送至另一個稱為</a:t>
            </a:r>
            <a:r>
              <a:rPr lang="en-US" altLang="zh-TW" dirty="0">
                <a:solidFill>
                  <a:srgbClr val="000000"/>
                </a:solidFill>
              </a:rPr>
              <a:t>refine network</a:t>
            </a:r>
            <a:r>
              <a:rPr lang="zh-TW" altLang="en-US" dirty="0">
                <a:solidFill>
                  <a:srgbClr val="000000"/>
                </a:solidFill>
              </a:rPr>
              <a:t>（簡稱</a:t>
            </a:r>
            <a:r>
              <a:rPr lang="en-US" altLang="zh-TW" dirty="0">
                <a:solidFill>
                  <a:srgbClr val="000000"/>
                </a:solidFill>
              </a:rPr>
              <a:t>R-Net</a:t>
            </a:r>
            <a:r>
              <a:rPr lang="zh-TW" altLang="en-US" dirty="0">
                <a:solidFill>
                  <a:srgbClr val="000000"/>
                </a:solidFill>
              </a:rPr>
              <a:t>）的卷積神經網路，以進一步拒絕大量錯誤候選者；</a:t>
            </a:r>
            <a:endParaRPr lang="en-US" altLang="zh-TW" dirty="0">
              <a:solidFill>
                <a:srgbClr val="000000"/>
              </a:solidFill>
            </a:endParaRPr>
          </a:p>
          <a:p>
            <a:pPr marL="0" indent="0">
              <a:buNone/>
            </a:pPr>
            <a:r>
              <a:rPr lang="zh-TW" altLang="en-US" dirty="0">
                <a:solidFill>
                  <a:srgbClr val="000000"/>
                </a:solidFill>
              </a:rPr>
              <a:t>    最後一個階段中，則利用</a:t>
            </a:r>
            <a:r>
              <a:rPr lang="en-US" altLang="zh-TW" dirty="0">
                <a:solidFill>
                  <a:srgbClr val="000000"/>
                </a:solidFill>
              </a:rPr>
              <a:t>output network</a:t>
            </a:r>
            <a:r>
              <a:rPr lang="zh-TW" altLang="en-US" dirty="0">
                <a:solidFill>
                  <a:srgbClr val="000000"/>
                </a:solidFill>
              </a:rPr>
              <a:t>（簡稱</a:t>
            </a:r>
            <a:r>
              <a:rPr lang="en-US" altLang="zh-TW" dirty="0">
                <a:solidFill>
                  <a:srgbClr val="000000"/>
                </a:solidFill>
              </a:rPr>
              <a:t>O-Net</a:t>
            </a:r>
            <a:r>
              <a:rPr lang="zh-TW" altLang="en-US" dirty="0">
                <a:solidFill>
                  <a:srgbClr val="000000"/>
                </a:solidFill>
              </a:rPr>
              <a:t>）輸出五個臉部的座標位置，目標是為了識別受更多監督的人臉區域。</a:t>
            </a:r>
            <a:endParaRPr lang="en-US" altLang="zh-TW" dirty="0">
              <a:solidFill>
                <a:srgbClr val="000000"/>
              </a:solidFill>
            </a:endParaRPr>
          </a:p>
          <a:p>
            <a:pPr marL="0" indent="0">
              <a:buNone/>
            </a:pPr>
            <a:endParaRPr lang="en-US" altLang="zh-TW" dirty="0">
              <a:solidFill>
                <a:srgbClr val="000000"/>
              </a:solidFill>
            </a:endParaRPr>
          </a:p>
          <a:p>
            <a:pPr marL="0" indent="0">
              <a:buNone/>
            </a:pPr>
            <a:r>
              <a:rPr lang="en-US" altLang="zh-TW" dirty="0">
                <a:solidFill>
                  <a:srgbClr val="000000"/>
                </a:solidFill>
              </a:rPr>
              <a:t>4.</a:t>
            </a:r>
            <a:r>
              <a:rPr lang="zh-TW" altLang="en-US" dirty="0">
                <a:solidFill>
                  <a:srgbClr val="000000"/>
                </a:solidFill>
              </a:rPr>
              <a:t> </a:t>
            </a:r>
            <a:r>
              <a:rPr lang="en-US" altLang="zh-TW" dirty="0">
                <a:solidFill>
                  <a:srgbClr val="000000"/>
                </a:solidFill>
              </a:rPr>
              <a:t>Deng</a:t>
            </a:r>
            <a:r>
              <a:rPr lang="zh-TW" altLang="en-US" dirty="0">
                <a:solidFill>
                  <a:srgbClr val="000000"/>
                </a:solidFill>
              </a:rPr>
              <a:t>等人提出</a:t>
            </a:r>
            <a:r>
              <a:rPr lang="en-US" altLang="zh-TW" dirty="0" err="1">
                <a:solidFill>
                  <a:srgbClr val="000000"/>
                </a:solidFill>
              </a:rPr>
              <a:t>RetinaFace</a:t>
            </a:r>
            <a:r>
              <a:rPr lang="zh-TW" altLang="en-US" dirty="0">
                <a:solidFill>
                  <a:srgbClr val="000000"/>
                </a:solidFill>
              </a:rPr>
              <a:t>，基於影像平面之點回歸整合了人臉框預測、</a:t>
            </a:r>
            <a:r>
              <a:rPr lang="en-US" altLang="zh-TW" dirty="0">
                <a:solidFill>
                  <a:srgbClr val="000000"/>
                </a:solidFill>
              </a:rPr>
              <a:t>2D</a:t>
            </a:r>
            <a:r>
              <a:rPr lang="zh-TW" altLang="en-US" dirty="0">
                <a:solidFill>
                  <a:srgbClr val="000000"/>
                </a:solidFill>
              </a:rPr>
              <a:t>人臉標示定位及 </a:t>
            </a:r>
            <a:r>
              <a:rPr lang="en-US" altLang="zh-TW" dirty="0">
                <a:solidFill>
                  <a:srgbClr val="000000"/>
                </a:solidFill>
              </a:rPr>
              <a:t>3D</a:t>
            </a:r>
            <a:r>
              <a:rPr lang="zh-TW" altLang="en-US" dirty="0">
                <a:solidFill>
                  <a:srgbClr val="000000"/>
                </a:solidFill>
              </a:rPr>
              <a:t>頂點回歸的人臉定位方法，主要由三個部分組成：</a:t>
            </a:r>
            <a:endParaRPr lang="en-US" altLang="zh-TW" dirty="0">
              <a:solidFill>
                <a:srgbClr val="000000"/>
              </a:solidFill>
            </a:endParaRPr>
          </a:p>
          <a:p>
            <a:pPr marL="0" indent="0">
              <a:buNone/>
            </a:pPr>
            <a:r>
              <a:rPr lang="zh-TW" altLang="en-US" dirty="0">
                <a:solidFill>
                  <a:srgbClr val="000000"/>
                </a:solidFill>
              </a:rPr>
              <a:t>    第一個是</a:t>
            </a:r>
            <a:r>
              <a:rPr lang="en-US" altLang="zh-TW" dirty="0">
                <a:solidFill>
                  <a:srgbClr val="000000"/>
                </a:solidFill>
              </a:rPr>
              <a:t>feature pyramid network</a:t>
            </a:r>
            <a:r>
              <a:rPr lang="zh-TW" altLang="en-US" dirty="0">
                <a:solidFill>
                  <a:srgbClr val="000000"/>
                </a:solidFill>
              </a:rPr>
              <a:t>，用來輸入影像，並輸出五個不同比例的特徵圖；</a:t>
            </a:r>
            <a:endParaRPr lang="en-US" altLang="zh-TW" dirty="0">
              <a:solidFill>
                <a:srgbClr val="000000"/>
              </a:solidFill>
            </a:endParaRPr>
          </a:p>
          <a:p>
            <a:pPr marL="0" indent="0">
              <a:buNone/>
            </a:pPr>
            <a:r>
              <a:rPr lang="zh-TW" altLang="en-US" dirty="0">
                <a:solidFill>
                  <a:srgbClr val="000000"/>
                </a:solidFill>
              </a:rPr>
              <a:t>    第二個是</a:t>
            </a:r>
            <a:r>
              <a:rPr lang="en-US" altLang="zh-TW" dirty="0">
                <a:solidFill>
                  <a:srgbClr val="000000"/>
                </a:solidFill>
              </a:rPr>
              <a:t>cascade multi-task loss</a:t>
            </a:r>
            <a:r>
              <a:rPr lang="zh-TW" altLang="en-US" dirty="0">
                <a:solidFill>
                  <a:srgbClr val="000000"/>
                </a:solidFill>
              </a:rPr>
              <a:t>；</a:t>
            </a:r>
            <a:endParaRPr lang="en-US" altLang="zh-TW" dirty="0">
              <a:solidFill>
                <a:srgbClr val="000000"/>
              </a:solidFill>
            </a:endParaRPr>
          </a:p>
          <a:p>
            <a:pPr marL="0" indent="0">
              <a:buNone/>
            </a:pPr>
            <a:r>
              <a:rPr lang="zh-TW" altLang="en-US" dirty="0">
                <a:solidFill>
                  <a:srgbClr val="000000"/>
                </a:solidFill>
              </a:rPr>
              <a:t>    以及第三個</a:t>
            </a:r>
            <a:r>
              <a:rPr lang="en-US" altLang="zh-TW" dirty="0">
                <a:solidFill>
                  <a:srgbClr val="000000"/>
                </a:solidFill>
              </a:rPr>
              <a:t>context head</a:t>
            </a:r>
            <a:r>
              <a:rPr lang="zh-TW" altLang="en-US" dirty="0">
                <a:solidFill>
                  <a:srgbClr val="000000"/>
                </a:solidFill>
              </a:rPr>
              <a:t>，它會獲得特徵圖以計算多任務的損失。</a:t>
            </a:r>
            <a:endParaRPr lang="en-US" altLang="zh-TW" dirty="0">
              <a:solidFill>
                <a:srgbClr val="000000"/>
              </a:solidFill>
            </a:endParaRPr>
          </a:p>
          <a:p>
            <a:pPr marL="0" indent="0">
              <a:buNone/>
            </a:pPr>
            <a:r>
              <a:rPr lang="zh-TW" altLang="en-US" dirty="0">
                <a:solidFill>
                  <a:srgbClr val="000000"/>
                </a:solidFill>
              </a:rPr>
              <a:t>    也就是說第一個模組會從一般的 </a:t>
            </a:r>
            <a:r>
              <a:rPr lang="en-US" altLang="zh-TW" dirty="0">
                <a:solidFill>
                  <a:srgbClr val="000000"/>
                </a:solidFill>
              </a:rPr>
              <a:t>anchor </a:t>
            </a:r>
            <a:r>
              <a:rPr lang="zh-TW" altLang="en-US" dirty="0">
                <a:solidFill>
                  <a:srgbClr val="000000"/>
                </a:solidFill>
              </a:rPr>
              <a:t>預測範圍框，而後第二個模組利用第一個模組迴歸出的 </a:t>
            </a:r>
            <a:r>
              <a:rPr lang="en-US" altLang="zh-TW" dirty="0">
                <a:solidFill>
                  <a:srgbClr val="000000"/>
                </a:solidFill>
              </a:rPr>
              <a:t>anchor </a:t>
            </a:r>
            <a:r>
              <a:rPr lang="zh-TW" altLang="en-US" dirty="0">
                <a:solidFill>
                  <a:srgbClr val="000000"/>
                </a:solidFill>
              </a:rPr>
              <a:t>以預測更精準的範圍框。</a:t>
            </a:r>
            <a:endParaRPr lang="en-US" altLang="zh-TW" dirty="0">
              <a:solidFill>
                <a:srgbClr val="000000"/>
              </a:solidFill>
            </a:endParaRPr>
          </a:p>
        </p:txBody>
      </p:sp>
    </p:spTree>
    <p:extLst>
      <p:ext uri="{BB962C8B-B14F-4D97-AF65-F5344CB8AC3E}">
        <p14:creationId xmlns:p14="http://schemas.microsoft.com/office/powerpoint/2010/main" val="28959145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solidFill>
                  <a:srgbClr val="000000"/>
                </a:solidFill>
              </a:rPr>
              <a:t>接著，第三章將闡述本文所開發之嬰兒危險監測系統，及其研究方法。</a:t>
            </a:r>
            <a:endParaRPr lang="en-US" altLang="zh-TW" dirty="0">
              <a:solidFill>
                <a:srgbClr val="000000"/>
              </a:solidFill>
            </a:endParaRPr>
          </a:p>
          <a:p>
            <a:endParaRPr lang="en-US" altLang="zh-TW" dirty="0">
              <a:solidFill>
                <a:srgbClr val="000000"/>
              </a:solidFill>
            </a:endParaRPr>
          </a:p>
          <a:p>
            <a:r>
              <a:rPr lang="zh-TW" altLang="en-US" dirty="0">
                <a:solidFill>
                  <a:srgbClr val="000000"/>
                </a:solidFill>
              </a:rPr>
              <a:t>首先介紹本系統之流程及使用場域。</a:t>
            </a:r>
            <a:endParaRPr lang="en-US" altLang="zh-TW" dirty="0">
              <a:solidFill>
                <a:srgbClr val="000000"/>
              </a:solidFill>
            </a:endParaRPr>
          </a:p>
        </p:txBody>
      </p:sp>
    </p:spTree>
    <p:extLst>
      <p:ext uri="{BB962C8B-B14F-4D97-AF65-F5344CB8AC3E}">
        <p14:creationId xmlns:p14="http://schemas.microsoft.com/office/powerpoint/2010/main" val="25324975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solidFill>
                  <a:srgbClr val="000000"/>
                </a:solidFill>
              </a:rPr>
              <a:t>本論文開發的</a:t>
            </a:r>
            <a:r>
              <a:rPr lang="zh-TW" altLang="en-US" dirty="0">
                <a:solidFill>
                  <a:srgbClr val="C00000"/>
                </a:solidFill>
              </a:rPr>
              <a:t>嬰兒危險監測系統，是</a:t>
            </a:r>
            <a:r>
              <a:rPr lang="zh-TW" altLang="en-US" dirty="0"/>
              <a:t>針對嬰兒影像畫面進行辨識，</a:t>
            </a:r>
            <a:r>
              <a:rPr lang="zh-TW" altLang="en-US" dirty="0">
                <a:solidFill>
                  <a:srgbClr val="000000"/>
                </a:solidFill>
              </a:rPr>
              <a:t>判斷其是否處於危險狀態</a:t>
            </a:r>
            <a:r>
              <a:rPr lang="zh-TW" altLang="en-US" dirty="0"/>
              <a:t>。 </a:t>
            </a:r>
            <a:endParaRPr lang="en-US" altLang="zh-TW" dirty="0"/>
          </a:p>
          <a:p>
            <a:pPr marL="0" indent="0">
              <a:buNone/>
            </a:pPr>
            <a:endParaRPr lang="en-US" altLang="zh-TW" dirty="0"/>
          </a:p>
          <a:p>
            <a:pPr marL="0" indent="0">
              <a:buNone/>
            </a:pPr>
            <a:r>
              <a:rPr lang="zh-TW" altLang="en-US" dirty="0"/>
              <a:t>系統之完整流程如圖所示：</a:t>
            </a:r>
            <a:endParaRPr lang="en-US" altLang="zh-TW" dirty="0"/>
          </a:p>
          <a:p>
            <a:pPr marL="0" indent="0">
              <a:buNone/>
            </a:pPr>
            <a:r>
              <a:rPr lang="zh-TW" altLang="en-US" dirty="0"/>
              <a:t>首先，讀取待觀測嬰兒影片之影像，針對該嬰兒影像進行危險偵測，包含臉部遮擋辨識及姿勢辨識兩部分，分別為圖中上方及下方左的紅框部分。</a:t>
            </a:r>
            <a:endParaRPr lang="en-US" altLang="zh-TW" dirty="0"/>
          </a:p>
          <a:p>
            <a:pPr marL="0" indent="0">
              <a:buNone/>
            </a:pPr>
            <a:r>
              <a:rPr lang="zh-TW" altLang="en-US" dirty="0"/>
              <a:t>當這兩部份分別判斷嬰兒狀態後，若為警示，則進入危險情境的判斷，即為圖中下方右的紅框部分。</a:t>
            </a:r>
            <a:endParaRPr lang="en-US" altLang="zh-TW" dirty="0"/>
          </a:p>
          <a:p>
            <a:pPr marL="0" indent="0">
              <a:buNone/>
            </a:pPr>
            <a:r>
              <a:rPr lang="zh-TW" altLang="en-US" dirty="0"/>
              <a:t>否則就判斷影片是否結束，若未結束就回到讀取影片之影像，重複上述步驟。</a:t>
            </a:r>
            <a:endParaRPr lang="en-US" altLang="zh-TW" dirty="0"/>
          </a:p>
          <a:p>
            <a:pPr marL="0" indent="0">
              <a:buNone/>
            </a:pPr>
            <a:endParaRPr lang="en-US" altLang="zh-TW" dirty="0"/>
          </a:p>
          <a:p>
            <a:pPr marL="0" indent="0">
              <a:buNone/>
            </a:pPr>
            <a:r>
              <a:rPr lang="zh-TW" altLang="en-US" dirty="0"/>
              <a:t>關於三個紅框部分，後續將進行更完整的介紹。</a:t>
            </a:r>
            <a:endParaRPr lang="en-US" altLang="zh-TW" dirty="0"/>
          </a:p>
        </p:txBody>
      </p:sp>
    </p:spTree>
    <p:extLst>
      <p:ext uri="{BB962C8B-B14F-4D97-AF65-F5344CB8AC3E}">
        <p14:creationId xmlns:p14="http://schemas.microsoft.com/office/powerpoint/2010/main" val="24531234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關於本系統的使用場域：</a:t>
            </a:r>
            <a:endParaRPr lang="en-US" altLang="zh-TW" dirty="0"/>
          </a:p>
          <a:p>
            <a:pPr marL="0" indent="0">
              <a:buNone/>
            </a:pPr>
            <a:r>
              <a:rPr lang="zh-TW" altLang="en-US" dirty="0"/>
              <a:t>首先，目前僅針對單一嬰兒之情境進行辨識。</a:t>
            </a:r>
            <a:endParaRPr lang="en-US" altLang="zh-TW" dirty="0"/>
          </a:p>
          <a:p>
            <a:pPr marL="0" indent="0">
              <a:buNone/>
            </a:pPr>
            <a:endParaRPr lang="en-US" altLang="zh-TW" dirty="0"/>
          </a:p>
          <a:p>
            <a:pPr marL="0" indent="0">
              <a:buNone/>
            </a:pPr>
            <a:r>
              <a:rPr lang="zh-TW" altLang="en-US" dirty="0"/>
              <a:t>而系統訓練模型使用的影像視角包含俯視、平視等不同角度，故攝影機不限定需架設於嬰兒床上方或房間某處，</a:t>
            </a:r>
            <a:endParaRPr lang="en-US" altLang="zh-TW" dirty="0"/>
          </a:p>
          <a:p>
            <a:pPr marL="0" indent="0">
              <a:buNone/>
            </a:pPr>
            <a:r>
              <a:rPr lang="zh-TW" altLang="en-US" dirty="0"/>
              <a:t>因此，當嬰兒在較大空間之環境活動時，可同時透過不同視角進行危險監測。</a:t>
            </a:r>
            <a:endParaRPr lang="en-US" altLang="zh-TW" dirty="0"/>
          </a:p>
          <a:p>
            <a:pPr marL="0" indent="0">
              <a:buNone/>
            </a:pPr>
            <a:endParaRPr lang="en-US" altLang="zh-TW" dirty="0"/>
          </a:p>
          <a:p>
            <a:pPr marL="0" indent="0">
              <a:buNone/>
            </a:pPr>
            <a:r>
              <a:rPr lang="zh-TW" altLang="en-US" dirty="0"/>
              <a:t>另外，建議嬰兒佔據畫面比例一半以上；</a:t>
            </a:r>
            <a:endParaRPr lang="en-US" altLang="zh-TW" dirty="0"/>
          </a:p>
          <a:p>
            <a:pPr marL="0" indent="0">
              <a:buNone/>
            </a:pPr>
            <a:endParaRPr lang="en-US" altLang="zh-TW" dirty="0"/>
          </a:p>
          <a:p>
            <a:pPr marL="0" indent="0">
              <a:buNone/>
            </a:pPr>
            <a:r>
              <a:rPr lang="zh-TW" altLang="en-US" dirty="0"/>
              <a:t>且穿著之服飾及背景環境顏色與膚色相異度較大，則能有較佳的辨識結果。 </a:t>
            </a:r>
            <a:endParaRPr lang="en-US" altLang="zh-TW" dirty="0"/>
          </a:p>
        </p:txBody>
      </p:sp>
    </p:spTree>
    <p:extLst>
      <p:ext uri="{BB962C8B-B14F-4D97-AF65-F5344CB8AC3E}">
        <p14:creationId xmlns:p14="http://schemas.microsoft.com/office/powerpoint/2010/main" val="22166800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接著介紹臉部遮擋辨識。</a:t>
            </a:r>
            <a:endParaRPr lang="en-US" altLang="zh-TW" dirty="0"/>
          </a:p>
        </p:txBody>
      </p:sp>
    </p:spTree>
    <p:extLst>
      <p:ext uri="{BB962C8B-B14F-4D97-AF65-F5344CB8AC3E}">
        <p14:creationId xmlns:p14="http://schemas.microsoft.com/office/powerpoint/2010/main" val="3468048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起初，本研究基於影像處理技術：</a:t>
            </a:r>
            <a:endParaRPr lang="en-US" altLang="zh-TW" dirty="0"/>
          </a:p>
          <a:p>
            <a:pPr marL="0" indent="0">
              <a:buNone/>
            </a:pPr>
            <a:r>
              <a:rPr lang="zh-TW" altLang="en-US" dirty="0"/>
              <a:t>利用 </a:t>
            </a:r>
            <a:r>
              <a:rPr lang="en-US" altLang="zh-TW" dirty="0" err="1"/>
              <a:t>Cb</a:t>
            </a:r>
            <a:r>
              <a:rPr lang="en-US" altLang="zh-TW" dirty="0"/>
              <a:t>, Cr </a:t>
            </a:r>
            <a:r>
              <a:rPr lang="zh-TW" altLang="en-US" dirty="0"/>
              <a:t>色彩空間及 </a:t>
            </a:r>
            <a:r>
              <a:rPr lang="en-US" altLang="zh-TW" dirty="0"/>
              <a:t>ellipse clustering</a:t>
            </a:r>
            <a:r>
              <a:rPr lang="zh-TW" altLang="en-US" dirty="0"/>
              <a:t>等偵測膚色，判斷嬰兒臉部是否出現非膚色的區塊，來進行臉部遮擋辨識，效果如下圖。</a:t>
            </a:r>
            <a:endParaRPr lang="en-US" altLang="zh-TW" dirty="0"/>
          </a:p>
          <a:p>
            <a:pPr marL="0" indent="0">
              <a:buNone/>
            </a:pPr>
            <a:endParaRPr lang="en-US" altLang="zh-TW" dirty="0"/>
          </a:p>
          <a:p>
            <a:pPr marL="0" indent="0">
              <a:buNone/>
            </a:pPr>
            <a:r>
              <a:rPr lang="zh-TW" altLang="en-US" dirty="0"/>
              <a:t>但因為臉部遮擋狀況多樣，此種方式的推廣性較差。</a:t>
            </a:r>
            <a:endParaRPr lang="en-US" altLang="zh-TW" dirty="0"/>
          </a:p>
        </p:txBody>
      </p:sp>
    </p:spTree>
    <p:extLst>
      <p:ext uri="{BB962C8B-B14F-4D97-AF65-F5344CB8AC3E}">
        <p14:creationId xmlns:p14="http://schemas.microsoft.com/office/powerpoint/2010/main" val="28744952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因此，本研究改為使用深度學習技術進行，訓練模型辨識嬰兒的三種臉部情境。</a:t>
            </a:r>
            <a:endParaRPr lang="en-US" altLang="zh-TW" dirty="0"/>
          </a:p>
          <a:p>
            <a:pPr marL="0" indent="0">
              <a:buNone/>
            </a:pPr>
            <a:endParaRPr lang="en-US" altLang="zh-TW" dirty="0"/>
          </a:p>
          <a:p>
            <a:pPr marL="0" indent="0">
              <a:buNone/>
            </a:pPr>
            <a:r>
              <a:rPr lang="zh-TW" altLang="en-US" dirty="0"/>
              <a:t>而承前言所述，目前醫界對於嬰兒猝死症的相關因素研究指出，注意嬰兒臉部是否遭遮蔽，將有助於降低此症的發生；</a:t>
            </a:r>
            <a:endParaRPr lang="en-US" altLang="zh-TW" dirty="0"/>
          </a:p>
          <a:p>
            <a:pPr marL="0" indent="0">
              <a:buNone/>
            </a:pPr>
            <a:r>
              <a:rPr lang="zh-TW" altLang="en-US" dirty="0"/>
              <a:t>同時也有研究發現嬰兒使用奶嘴，對於預防嬰兒猝死症有幫助。</a:t>
            </a:r>
            <a:endParaRPr lang="en-US" altLang="zh-TW" dirty="0"/>
          </a:p>
          <a:p>
            <a:pPr marL="0" indent="0">
              <a:buNone/>
            </a:pPr>
            <a:r>
              <a:rPr lang="zh-TW" altLang="en-US" dirty="0"/>
              <a:t>故本文對於嬰兒臉部遮擋辨識將排除使用奶嘴之情境。</a:t>
            </a:r>
            <a:endParaRPr lang="en-US" altLang="zh-TW" dirty="0"/>
          </a:p>
          <a:p>
            <a:pPr marL="0" indent="0">
              <a:buNone/>
            </a:pPr>
            <a:endParaRPr lang="en-US" altLang="zh-TW" dirty="0"/>
          </a:p>
          <a:p>
            <a:pPr marL="0" indent="0">
              <a:buNone/>
            </a:pPr>
            <a:r>
              <a:rPr lang="zh-TW" altLang="en-US" dirty="0"/>
              <a:t>由於目前未有公開之嬰兒資料集，故本論文使用自製資料集，蒐集自網路上真實嬰兒的彩色照片或影片，再經前處理及分類標示而成。</a:t>
            </a:r>
            <a:endParaRPr lang="en-US" altLang="zh-TW" dirty="0"/>
          </a:p>
          <a:p>
            <a:pPr marL="0" indent="0">
              <a:buNone/>
            </a:pPr>
            <a:endParaRPr lang="en-US" altLang="zh-TW" dirty="0"/>
          </a:p>
          <a:p>
            <a:pPr marL="0" indent="0">
              <a:buNone/>
            </a:pPr>
            <a:r>
              <a:rPr lang="zh-TW" altLang="en-US" dirty="0"/>
              <a:t>本部分流程如下圖：</a:t>
            </a:r>
            <a:endParaRPr lang="en-US" altLang="zh-TW" dirty="0"/>
          </a:p>
          <a:p>
            <a:pPr marL="0" indent="0">
              <a:buNone/>
            </a:pPr>
            <a:r>
              <a:rPr lang="zh-TW" altLang="en-US" dirty="0"/>
              <a:t>首先讀取嬰兒影像，透過</a:t>
            </a:r>
            <a:r>
              <a:rPr lang="en-US" altLang="zh-TW" dirty="0"/>
              <a:t>SSD</a:t>
            </a:r>
            <a:r>
              <a:rPr lang="zh-TW" altLang="en-US" dirty="0"/>
              <a:t>及</a:t>
            </a:r>
            <a:r>
              <a:rPr lang="en-US" altLang="zh-TW" dirty="0" err="1"/>
              <a:t>RetinaFace</a:t>
            </a:r>
            <a:r>
              <a:rPr lang="zh-TW" altLang="en-US" dirty="0"/>
              <a:t>演算法偵測嬰兒臉部，若未找到面部，則輸出</a:t>
            </a:r>
            <a:r>
              <a:rPr lang="en-US" altLang="zh-TW" dirty="0"/>
              <a:t>“</a:t>
            </a:r>
            <a:r>
              <a:rPr lang="zh-TW" altLang="en-US" dirty="0"/>
              <a:t>無臉</a:t>
            </a:r>
            <a:r>
              <a:rPr lang="en-US" altLang="zh-TW" dirty="0"/>
              <a:t>”</a:t>
            </a:r>
            <a:r>
              <a:rPr lang="zh-TW" altLang="en-US" dirty="0"/>
              <a:t>。</a:t>
            </a:r>
            <a:endParaRPr lang="en-US" altLang="zh-TW" dirty="0"/>
          </a:p>
          <a:p>
            <a:pPr marL="0" indent="0">
              <a:buNone/>
            </a:pPr>
            <a:r>
              <a:rPr lang="zh-TW" altLang="en-US" dirty="0"/>
              <a:t>若找到，則利用本研究訓練的臉部遮擋模型，判斷嬰兒面部是否遭非奶嘴之異物遮蔽，輸出</a:t>
            </a:r>
            <a:r>
              <a:rPr lang="en-US" altLang="zh-TW" dirty="0"/>
              <a:t>”</a:t>
            </a:r>
            <a:r>
              <a:rPr lang="zh-TW" altLang="en-US" dirty="0"/>
              <a:t>安全</a:t>
            </a:r>
            <a:r>
              <a:rPr lang="en-US" altLang="zh-TW" dirty="0"/>
              <a:t>”</a:t>
            </a:r>
            <a:r>
              <a:rPr lang="zh-TW" altLang="en-US" dirty="0"/>
              <a:t>、</a:t>
            </a:r>
            <a:r>
              <a:rPr lang="en-US" altLang="zh-TW" dirty="0"/>
              <a:t>”</a:t>
            </a:r>
            <a:r>
              <a:rPr lang="zh-TW" altLang="en-US" dirty="0"/>
              <a:t>奶嘴</a:t>
            </a:r>
            <a:r>
              <a:rPr lang="en-US" altLang="zh-TW" dirty="0"/>
              <a:t>”</a:t>
            </a:r>
            <a:r>
              <a:rPr lang="zh-TW" altLang="en-US" dirty="0"/>
              <a:t>或</a:t>
            </a:r>
            <a:r>
              <a:rPr lang="en-US" altLang="zh-TW" dirty="0"/>
              <a:t>”</a:t>
            </a:r>
            <a:r>
              <a:rPr lang="zh-TW" altLang="en-US" dirty="0"/>
              <a:t>警示</a:t>
            </a:r>
            <a:r>
              <a:rPr lang="en-US" altLang="zh-TW" dirty="0"/>
              <a:t>”</a:t>
            </a:r>
            <a:r>
              <a:rPr lang="zh-TW" altLang="en-US" dirty="0"/>
              <a:t>，如圖中紅框處，</a:t>
            </a:r>
            <a:endParaRPr lang="en-US" altLang="zh-TW" dirty="0"/>
          </a:p>
          <a:p>
            <a:pPr marL="0" indent="0">
              <a:buNone/>
            </a:pPr>
            <a:r>
              <a:rPr lang="zh-TW" altLang="en-US" dirty="0"/>
              <a:t>進而判斷嬰兒是安全或警示狀態。</a:t>
            </a:r>
            <a:endParaRPr lang="en-US" altLang="zh-TW" dirty="0"/>
          </a:p>
        </p:txBody>
      </p:sp>
    </p:spTree>
    <p:extLst>
      <p:ext uri="{BB962C8B-B14F-4D97-AF65-F5344CB8AC3E}">
        <p14:creationId xmlns:p14="http://schemas.microsoft.com/office/powerpoint/2010/main" val="2528933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solidFill>
                  <a:srgbClr val="000000"/>
                </a:solidFill>
              </a:rPr>
              <a:t>第一部分介紹研究動機與目的，</a:t>
            </a:r>
            <a:endParaRPr lang="en-US" altLang="zh-TW" dirty="0">
              <a:solidFill>
                <a:srgbClr val="000000"/>
              </a:solidFill>
            </a:endParaRPr>
          </a:p>
          <a:p>
            <a:r>
              <a:rPr lang="zh-TW" altLang="en-US" dirty="0">
                <a:solidFill>
                  <a:srgbClr val="000000"/>
                </a:solidFill>
              </a:rPr>
              <a:t>探討嬰兒逝世的相關現況及既有研究，</a:t>
            </a:r>
            <a:endParaRPr lang="en-US" altLang="zh-TW" dirty="0">
              <a:solidFill>
                <a:srgbClr val="000000"/>
              </a:solidFill>
            </a:endParaRPr>
          </a:p>
          <a:p>
            <a:r>
              <a:rPr lang="zh-TW" altLang="en-US" dirty="0">
                <a:solidFill>
                  <a:srgbClr val="000000"/>
                </a:solidFill>
              </a:rPr>
              <a:t>並說明本論文應用於嬰兒危險監測之目標及優勢。</a:t>
            </a:r>
          </a:p>
        </p:txBody>
      </p:sp>
    </p:spTree>
    <p:extLst>
      <p:ext uri="{BB962C8B-B14F-4D97-AF65-F5344CB8AC3E}">
        <p14:creationId xmlns:p14="http://schemas.microsoft.com/office/powerpoint/2010/main" val="33360386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首先介紹右上角流程圖中的紅框處，人臉偵測的部分。</a:t>
            </a:r>
            <a:endParaRPr lang="en-US" altLang="zh-TW" dirty="0"/>
          </a:p>
          <a:p>
            <a:pPr marL="0" indent="0">
              <a:buNone/>
            </a:pPr>
            <a:endParaRPr lang="en-US" altLang="zh-TW" dirty="0"/>
          </a:p>
          <a:p>
            <a:pPr marL="0" indent="0">
              <a:buNone/>
            </a:pPr>
            <a:r>
              <a:rPr lang="zh-TW" altLang="en-US" dirty="0"/>
              <a:t>由於臉部遮擋辨識僅需關注臉部畫面，故本文會先透過人臉偵測演算法進行前處理，以獲得只涵蓋嬰兒面部範圍之影像。</a:t>
            </a:r>
            <a:endParaRPr lang="en-US" altLang="zh-TW" dirty="0"/>
          </a:p>
          <a:p>
            <a:pPr marL="0" indent="0">
              <a:buNone/>
            </a:pPr>
            <a:endParaRPr lang="en-US" altLang="zh-TW" dirty="0"/>
          </a:p>
          <a:p>
            <a:pPr marL="0" indent="0">
              <a:buNone/>
            </a:pPr>
            <a:r>
              <a:rPr lang="zh-TW" altLang="en-US" dirty="0"/>
              <a:t>本研究設計使用正確率較佳的</a:t>
            </a:r>
            <a:r>
              <a:rPr lang="en-US" altLang="zh-TW" dirty="0" err="1"/>
              <a:t>RetinaFace</a:t>
            </a:r>
            <a:r>
              <a:rPr lang="zh-TW" altLang="en-US" dirty="0"/>
              <a:t>及執行時間較佳的</a:t>
            </a:r>
            <a:r>
              <a:rPr lang="en-US" altLang="zh-TW" dirty="0"/>
              <a:t>SSD</a:t>
            </a:r>
            <a:r>
              <a:rPr lang="zh-TW" altLang="en-US" dirty="0"/>
              <a:t>演算法進行嬰兒臉部偵測。</a:t>
            </a:r>
            <a:endParaRPr lang="en-US" altLang="zh-TW" dirty="0"/>
          </a:p>
          <a:p>
            <a:pPr marL="0" indent="0">
              <a:buNone/>
            </a:pPr>
            <a:endParaRPr lang="en-US" altLang="zh-TW" dirty="0"/>
          </a:p>
          <a:p>
            <a:pPr marL="0" indent="0">
              <a:buNone/>
            </a:pPr>
            <a:r>
              <a:rPr lang="zh-TW" altLang="en-US" dirty="0"/>
              <a:t>這部分將會於第四章的實驗進行驗證說明。</a:t>
            </a:r>
            <a:endParaRPr lang="en-US" altLang="zh-TW" dirty="0"/>
          </a:p>
        </p:txBody>
      </p:sp>
    </p:spTree>
    <p:extLst>
      <p:ext uri="{BB962C8B-B14F-4D97-AF65-F5344CB8AC3E}">
        <p14:creationId xmlns:p14="http://schemas.microsoft.com/office/powerpoint/2010/main" val="38938994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接著透過此頁表格，介紹本部分所使用的自製嬰兒臉部資料集，共分為三類，也就是右上角流程圖中紅框處的三種輸出結果。</a:t>
            </a:r>
            <a:endParaRPr lang="en-US" altLang="zh-TW" dirty="0"/>
          </a:p>
          <a:p>
            <a:pPr marL="0" indent="0">
              <a:buNone/>
            </a:pPr>
            <a:endParaRPr lang="en-US" altLang="zh-TW" dirty="0"/>
          </a:p>
          <a:p>
            <a:pPr marL="228600" indent="-228600">
              <a:buAutoNum type="arabicPeriod"/>
            </a:pPr>
            <a:r>
              <a:rPr lang="zh-TW" altLang="en-US" dirty="0"/>
              <a:t>無遮蔽：其定義為嬰兒五官皆無遮蔽的安全狀態，如表中圖例所示。</a:t>
            </a:r>
            <a:endParaRPr lang="en-US" altLang="zh-TW" dirty="0"/>
          </a:p>
          <a:p>
            <a:pPr marL="228600" indent="-228600">
              <a:buAutoNum type="arabicPeriod"/>
            </a:pPr>
            <a:r>
              <a:rPr lang="zh-TW" altLang="en-US" dirty="0"/>
              <a:t>遮蔽物為奶嘴：代表嬰兒正在使用奶嘴，亦為安全狀態。</a:t>
            </a:r>
            <a:endParaRPr lang="en-US" altLang="zh-TW" dirty="0"/>
          </a:p>
          <a:p>
            <a:pPr marL="228600" indent="-228600">
              <a:buAutoNum type="arabicPeriod"/>
            </a:pPr>
            <a:r>
              <a:rPr lang="zh-TW" altLang="en-US" dirty="0"/>
              <a:t>遮蔽物非奶嘴：嬰兒臉部因溢奶遭嘔吐物遮蔽，或被毛巾等其他外物遮蓋，而可能造成窒息危險，為警示狀態。</a:t>
            </a:r>
            <a:endParaRPr lang="en-US" altLang="zh-TW" dirty="0"/>
          </a:p>
          <a:p>
            <a:pPr marL="0" indent="0">
              <a:buNone/>
            </a:pPr>
            <a:endParaRPr lang="en-US" altLang="zh-TW" dirty="0"/>
          </a:p>
          <a:p>
            <a:pPr marL="0" indent="0">
              <a:buNone/>
            </a:pPr>
            <a:r>
              <a:rPr lang="zh-TW" altLang="en-US" dirty="0"/>
              <a:t>三類影像張數各占比約三分之一，總共 </a:t>
            </a:r>
            <a:r>
              <a:rPr lang="en-US" altLang="zh-TW" dirty="0"/>
              <a:t>3475 </a:t>
            </a:r>
            <a:r>
              <a:rPr lang="zh-TW" altLang="en-US" dirty="0"/>
              <a:t>張照片。</a:t>
            </a:r>
            <a:endParaRPr lang="en-US" altLang="zh-TW" dirty="0"/>
          </a:p>
        </p:txBody>
      </p:sp>
    </p:spTree>
    <p:extLst>
      <p:ext uri="{BB962C8B-B14F-4D97-AF65-F5344CB8AC3E}">
        <p14:creationId xmlns:p14="http://schemas.microsoft.com/office/powerpoint/2010/main" val="2073858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而模型訓練的部分：</a:t>
            </a:r>
            <a:endParaRPr lang="en-US" altLang="zh-TW" dirty="0"/>
          </a:p>
          <a:p>
            <a:pPr marL="0" indent="0">
              <a:buNone/>
            </a:pPr>
            <a:r>
              <a:rPr lang="zh-TW" altLang="en-US" dirty="0"/>
              <a:t>使用</a:t>
            </a:r>
            <a:r>
              <a:rPr lang="en-US" altLang="zh-TW" dirty="0"/>
              <a:t>ResNet50</a:t>
            </a:r>
            <a:r>
              <a:rPr lang="zh-TW" altLang="en-US" dirty="0"/>
              <a:t>訓練</a:t>
            </a:r>
            <a:r>
              <a:rPr lang="en-US" altLang="zh-TW" dirty="0"/>
              <a:t>20</a:t>
            </a:r>
            <a:r>
              <a:rPr lang="zh-TW" altLang="en-US" dirty="0"/>
              <a:t>回合，以辨識安全、使用奶嘴及警示。</a:t>
            </a:r>
            <a:endParaRPr lang="en-US" altLang="zh-TW" dirty="0"/>
          </a:p>
          <a:p>
            <a:pPr marL="0" indent="0">
              <a:buNone/>
            </a:pPr>
            <a:endParaRPr lang="en-US" altLang="zh-TW" dirty="0"/>
          </a:p>
          <a:p>
            <a:pPr marL="0" indent="0">
              <a:buNone/>
            </a:pPr>
            <a:r>
              <a:rPr lang="zh-TW" altLang="en-US" dirty="0"/>
              <a:t>本文將資料集分為訓練、測試及驗證集，各部分占比為 </a:t>
            </a:r>
            <a:r>
              <a:rPr lang="en-US" altLang="zh-TW" dirty="0"/>
              <a:t>70%</a:t>
            </a:r>
            <a:r>
              <a:rPr lang="zh-TW" altLang="en-US" dirty="0"/>
              <a:t>、</a:t>
            </a:r>
            <a:r>
              <a:rPr lang="en-US" altLang="zh-TW" dirty="0"/>
              <a:t>20% </a:t>
            </a:r>
            <a:r>
              <a:rPr lang="zh-TW" altLang="en-US" dirty="0"/>
              <a:t>及 </a:t>
            </a:r>
            <a:r>
              <a:rPr lang="en-US" altLang="zh-TW" dirty="0"/>
              <a:t>10%</a:t>
            </a:r>
            <a:r>
              <a:rPr lang="zh-TW" altLang="en-US" dirty="0"/>
              <a:t>。</a:t>
            </a:r>
            <a:endParaRPr lang="en-US" altLang="zh-TW" dirty="0"/>
          </a:p>
        </p:txBody>
      </p:sp>
    </p:spTree>
    <p:extLst>
      <p:ext uri="{BB962C8B-B14F-4D97-AF65-F5344CB8AC3E}">
        <p14:creationId xmlns:p14="http://schemas.microsoft.com/office/powerpoint/2010/main" val="26382483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再來介紹姿勢辨識。</a:t>
            </a:r>
            <a:endParaRPr lang="en-US" altLang="zh-TW" dirty="0"/>
          </a:p>
        </p:txBody>
      </p:sp>
    </p:spTree>
    <p:extLst>
      <p:ext uri="{BB962C8B-B14F-4D97-AF65-F5344CB8AC3E}">
        <p14:creationId xmlns:p14="http://schemas.microsoft.com/office/powerpoint/2010/main" val="12765771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一開始本文嘗試使用骨架辨識來進行嬰兒動作之分析，使用了</a:t>
            </a:r>
            <a:r>
              <a:rPr lang="en-US" altLang="zh-TW" dirty="0" err="1"/>
              <a:t>OpenPose</a:t>
            </a:r>
            <a:r>
              <a:rPr lang="zh-TW" altLang="en-US" dirty="0"/>
              <a:t>及</a:t>
            </a:r>
            <a:r>
              <a:rPr lang="en-US" altLang="zh-TW" dirty="0" err="1"/>
              <a:t>MediaPipe</a:t>
            </a:r>
            <a:r>
              <a:rPr lang="en-US" altLang="zh-TW" dirty="0"/>
              <a:t> Pose</a:t>
            </a:r>
            <a:r>
              <a:rPr lang="zh-TW" altLang="en-US" dirty="0"/>
              <a:t>等演算法進行嬰兒之骨架偵測。</a:t>
            </a:r>
            <a:endParaRPr lang="en-US" altLang="zh-TW" dirty="0"/>
          </a:p>
          <a:p>
            <a:pPr marL="0" indent="0">
              <a:buNone/>
            </a:pPr>
            <a:endParaRPr lang="en-US" altLang="zh-TW" dirty="0"/>
          </a:p>
          <a:p>
            <a:pPr marL="0" indent="0">
              <a:buNone/>
            </a:pPr>
            <a:r>
              <a:rPr lang="zh-TW" altLang="en-US" dirty="0"/>
              <a:t>實驗效果如圖，可看到嬰兒平躺時，效果尚可；但在趴躺時，兩者方法皆無法正確偵測出骨架。</a:t>
            </a:r>
            <a:endParaRPr lang="en-US" altLang="zh-TW" dirty="0"/>
          </a:p>
          <a:p>
            <a:pPr marL="0" indent="0">
              <a:buNone/>
            </a:pPr>
            <a:endParaRPr lang="en-US" altLang="zh-TW" dirty="0"/>
          </a:p>
          <a:p>
            <a:pPr marL="0" indent="0">
              <a:buNone/>
            </a:pPr>
            <a:r>
              <a:rPr lang="zh-TW" altLang="en-US" dirty="0"/>
              <a:t>也就是說，嬰兒僅在特定情境下，才能有較佳的偵測效果。</a:t>
            </a:r>
            <a:endParaRPr lang="en-US" altLang="zh-TW" dirty="0"/>
          </a:p>
        </p:txBody>
      </p:sp>
    </p:spTree>
    <p:extLst>
      <p:ext uri="{BB962C8B-B14F-4D97-AF65-F5344CB8AC3E}">
        <p14:creationId xmlns:p14="http://schemas.microsoft.com/office/powerpoint/2010/main" val="21964049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另外，實驗後也發現，骨架圖在不同動作和視角時，多有相似，如圖中</a:t>
            </a:r>
            <a:r>
              <a:rPr lang="en-US" altLang="zh-TW" dirty="0"/>
              <a:t>ab</a:t>
            </a:r>
            <a:r>
              <a:rPr lang="zh-TW" altLang="en-US" dirty="0"/>
              <a:t>兩張分別為俯視躺姿及平視坐姿。</a:t>
            </a:r>
            <a:endParaRPr lang="en-US" altLang="zh-TW" dirty="0"/>
          </a:p>
          <a:p>
            <a:pPr marL="0" indent="0">
              <a:buNone/>
            </a:pPr>
            <a:endParaRPr lang="en-US" altLang="zh-TW" dirty="0"/>
          </a:p>
          <a:p>
            <a:pPr marL="0" indent="0">
              <a:buNone/>
            </a:pPr>
            <a:r>
              <a:rPr lang="zh-TW" altLang="en-US" dirty="0"/>
              <a:t>但本研究目標是能從非限定視角辨識嬰兒動作，故無法僅使用骨架圖，就進行嬰兒動作辨識。</a:t>
            </a:r>
            <a:endParaRPr lang="en-US" altLang="zh-TW" dirty="0"/>
          </a:p>
        </p:txBody>
      </p:sp>
    </p:spTree>
    <p:extLst>
      <p:ext uri="{BB962C8B-B14F-4D97-AF65-F5344CB8AC3E}">
        <p14:creationId xmlns:p14="http://schemas.microsoft.com/office/powerpoint/2010/main" val="32081830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indent="0">
              <a:buNone/>
            </a:pPr>
            <a:r>
              <a:rPr lang="zh-TW" altLang="en-US" dirty="0"/>
              <a:t>因此，本研究改為使用深度學習技術，訓練模型辨識嬰兒四種基礎姿勢。</a:t>
            </a:r>
            <a:endParaRPr lang="en-US" altLang="zh-TW" dirty="0"/>
          </a:p>
          <a:p>
            <a:pPr marL="0" indent="0">
              <a:buNone/>
            </a:pPr>
            <a:endParaRPr lang="en-US" altLang="zh-TW" dirty="0"/>
          </a:p>
          <a:p>
            <a:pPr marL="0" indent="0">
              <a:buNone/>
            </a:pPr>
            <a:r>
              <a:rPr lang="zh-TW" altLang="en-US" dirty="0"/>
              <a:t>根據前言所述，當嬰兒側躺或趴睡時，因頸部肌肉較弱等原因，無力自行將臉移開，造成呼吸困難而窒息死亡；或者當嬰兒自行站立，而有可能爬落嬰兒床等，亦可能使嬰兒處於危險情境中。</a:t>
            </a:r>
            <a:endParaRPr lang="en-US" altLang="zh-TW" dirty="0"/>
          </a:p>
          <a:p>
            <a:pPr marL="0" indent="0">
              <a:buNone/>
            </a:pPr>
            <a:endParaRPr lang="en-US" altLang="zh-TW" dirty="0"/>
          </a:p>
          <a:p>
            <a:pPr marL="0" indent="0">
              <a:buNone/>
            </a:pPr>
            <a:r>
              <a:rPr lang="zh-TW" altLang="en-US" dirty="0"/>
              <a:t>由於目前未有公開之嬰兒資料集，故本論文使用自製資料集，蒐集自網路上真實嬰兒的彩色照片或影片。</a:t>
            </a:r>
            <a:endParaRPr lang="en-US" altLang="zh-TW" dirty="0"/>
          </a:p>
          <a:p>
            <a:pPr marL="0" indent="0">
              <a:buNone/>
            </a:pPr>
            <a:endParaRPr lang="en-US" altLang="zh-TW" dirty="0"/>
          </a:p>
          <a:p>
            <a:pPr marL="0" indent="0">
              <a:buNone/>
            </a:pPr>
            <a:r>
              <a:rPr lang="zh-TW" altLang="en-US" dirty="0"/>
              <a:t>本部分流程如圖：</a:t>
            </a:r>
            <a:endParaRPr lang="en-US" altLang="zh-TW" dirty="0"/>
          </a:p>
          <a:p>
            <a:pPr marL="0" indent="0">
              <a:buNone/>
            </a:pPr>
            <a:r>
              <a:rPr lang="zh-TW" altLang="en-US" dirty="0"/>
              <a:t>首先讀取嬰兒影像，透過本研究訓練的姿勢模型辨識動作，並輸出四種結果，如圖中紅框處，包含“正躺”、“趴躺”、“坐姿”及“站立” ，進而判斷嬰兒是安全或警示狀態。</a:t>
            </a:r>
            <a:endParaRPr lang="en-US" altLang="zh-TW" dirty="0"/>
          </a:p>
        </p:txBody>
      </p:sp>
    </p:spTree>
    <p:extLst>
      <p:ext uri="{BB962C8B-B14F-4D97-AF65-F5344CB8AC3E}">
        <p14:creationId xmlns:p14="http://schemas.microsoft.com/office/powerpoint/2010/main" val="29229719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indent="0">
              <a:buNone/>
            </a:pPr>
            <a:r>
              <a:rPr lang="zh-TW" altLang="en-US" dirty="0"/>
              <a:t>接著透過此頁表格，介紹本部分所使用的自製嬰兒姿勢資料集，總共分為四類，也就是右上角流程圖中紅框處的四種輸出結果。</a:t>
            </a:r>
            <a:endParaRPr lang="en-US" altLang="zh-TW" dirty="0"/>
          </a:p>
          <a:p>
            <a:pPr marL="0" indent="0">
              <a:buNone/>
            </a:pPr>
            <a:endParaRPr lang="en-US" altLang="zh-TW" dirty="0"/>
          </a:p>
          <a:p>
            <a:pPr marL="0" indent="0">
              <a:buNone/>
            </a:pPr>
            <a:r>
              <a:rPr lang="zh-TW" altLang="en-US" dirty="0"/>
              <a:t>各類別僅針對軀幹部位進行定義，頭部及四肢位置則不限，可參考表中圖例所示。</a:t>
            </a:r>
            <a:endParaRPr lang="en-US" altLang="zh-TW" dirty="0"/>
          </a:p>
          <a:p>
            <a:pPr marL="0" indent="0">
              <a:buNone/>
            </a:pPr>
            <a:endParaRPr lang="en-US" altLang="zh-TW" dirty="0"/>
          </a:p>
          <a:p>
            <a:pPr marL="228600" indent="-228600">
              <a:buAutoNum type="arabicPeriod"/>
            </a:pPr>
            <a:r>
              <a:rPr lang="zh-TW" altLang="en-US" dirty="0"/>
              <a:t>正躺：定義為嬰兒腹部面朝上，背部貼於水平面。</a:t>
            </a:r>
            <a:endParaRPr lang="en-US" altLang="zh-TW" dirty="0"/>
          </a:p>
          <a:p>
            <a:pPr marL="228600" indent="-228600">
              <a:buAutoNum type="arabicPeriod"/>
            </a:pPr>
            <a:r>
              <a:rPr lang="zh-TW" altLang="en-US" dirty="0"/>
              <a:t>趴躺：嬰兒腹部面朝上，背部貼於水平面。</a:t>
            </a:r>
            <a:endParaRPr lang="en-US" altLang="zh-TW" dirty="0"/>
          </a:p>
          <a:p>
            <a:pPr marL="228600" indent="-228600">
              <a:buAutoNum type="arabicPeriod"/>
            </a:pPr>
            <a:r>
              <a:rPr lang="zh-TW" altLang="en-US" dirty="0"/>
              <a:t>坐姿：嬰兒臀部貼於水平面，且背部未貼於同一平面。</a:t>
            </a:r>
            <a:endParaRPr lang="en-US" altLang="zh-TW" dirty="0"/>
          </a:p>
          <a:p>
            <a:pPr marL="228600" indent="-228600">
              <a:buAutoNum type="arabicPeriod"/>
            </a:pPr>
            <a:r>
              <a:rPr lang="zh-TW" altLang="en-US" dirty="0"/>
              <a:t>站立：嬰兒腳掌貼於水平面，且腹部和背部皆未平行於此水平面。</a:t>
            </a:r>
            <a:endParaRPr lang="en-US" altLang="zh-TW" dirty="0"/>
          </a:p>
          <a:p>
            <a:pPr marL="228600" indent="-228600">
              <a:buAutoNum type="arabicPeriod"/>
            </a:pPr>
            <a:endParaRPr lang="en-US" altLang="zh-TW" dirty="0"/>
          </a:p>
          <a:p>
            <a:pPr marL="0" indent="0">
              <a:buNone/>
            </a:pPr>
            <a:r>
              <a:rPr lang="zh-TW" altLang="en-US" dirty="0"/>
              <a:t>四類影像張數各占比約四分之一，總共 </a:t>
            </a:r>
            <a:r>
              <a:rPr lang="en-US" altLang="zh-TW" dirty="0"/>
              <a:t>15416</a:t>
            </a:r>
            <a:r>
              <a:rPr lang="zh-TW" altLang="en-US" dirty="0"/>
              <a:t>張照片。</a:t>
            </a:r>
            <a:endParaRPr lang="en-US" altLang="zh-TW" dirty="0"/>
          </a:p>
        </p:txBody>
      </p:sp>
    </p:spTree>
    <p:extLst>
      <p:ext uri="{BB962C8B-B14F-4D97-AF65-F5344CB8AC3E}">
        <p14:creationId xmlns:p14="http://schemas.microsoft.com/office/powerpoint/2010/main" val="16855883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此種分類方式，其實是改進了原先將資料集分為五類，也就是將趴躺再細分為趴睡及爬行。</a:t>
            </a:r>
            <a:endParaRPr lang="en-US" altLang="zh-TW" dirty="0"/>
          </a:p>
          <a:p>
            <a:pPr marL="0" indent="0">
              <a:buNone/>
            </a:pPr>
            <a:r>
              <a:rPr lang="zh-TW" altLang="en-US" dirty="0"/>
              <a:t>這樣的結果，因為這二類時常發生互相誤判，致使辨識錯誤率高。</a:t>
            </a:r>
            <a:endParaRPr lang="en-US" altLang="zh-TW" dirty="0"/>
          </a:p>
        </p:txBody>
      </p:sp>
    </p:spTree>
    <p:extLst>
      <p:ext uri="{BB962C8B-B14F-4D97-AF65-F5344CB8AC3E}">
        <p14:creationId xmlns:p14="http://schemas.microsoft.com/office/powerpoint/2010/main" val="34212495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推測原因為其動作相似，嬰兒皆</a:t>
            </a:r>
            <a:r>
              <a:rPr lang="zh-TW" altLang="en-US" dirty="0">
                <a:solidFill>
                  <a:srgbClr val="000000"/>
                </a:solidFill>
              </a:rPr>
              <a:t>腹面朝下，僅四肢及軀體不同，如下面三張圖</a:t>
            </a:r>
            <a:r>
              <a:rPr lang="zh-TW" altLang="en-US" dirty="0"/>
              <a:t>。</a:t>
            </a:r>
            <a:endParaRPr lang="en-US" altLang="zh-TW" dirty="0"/>
          </a:p>
          <a:p>
            <a:pPr marL="0" indent="0">
              <a:buNone/>
            </a:pPr>
            <a:r>
              <a:rPr lang="zh-TW" altLang="en-US" dirty="0"/>
              <a:t>而若接續細分姿勢，又將使分類過細。</a:t>
            </a:r>
            <a:endParaRPr lang="en-US" altLang="zh-TW" dirty="0"/>
          </a:p>
          <a:p>
            <a:pPr marL="0" indent="0">
              <a:buNone/>
            </a:pPr>
            <a:endParaRPr lang="en-US" altLang="zh-TW" dirty="0"/>
          </a:p>
          <a:p>
            <a:pPr marL="0" indent="0">
              <a:buNone/>
            </a:pPr>
            <a:r>
              <a:rPr lang="zh-TW" altLang="en-US" dirty="0"/>
              <a:t>因此最終分為正躺、趴躺、坐姿及站立四類。</a:t>
            </a:r>
            <a:endParaRPr lang="en-US" altLang="zh-TW" dirty="0"/>
          </a:p>
        </p:txBody>
      </p:sp>
    </p:spTree>
    <p:extLst>
      <p:ext uri="{BB962C8B-B14F-4D97-AF65-F5344CB8AC3E}">
        <p14:creationId xmlns:p14="http://schemas.microsoft.com/office/powerpoint/2010/main" val="920960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solidFill>
                  <a:srgbClr val="000000"/>
                </a:solidFill>
              </a:rPr>
              <a:t>首先介紹研究動機的部分。</a:t>
            </a:r>
            <a:endParaRPr lang="en-US" altLang="zh-TW" dirty="0">
              <a:solidFill>
                <a:srgbClr val="000000"/>
              </a:solidFill>
            </a:endParaRPr>
          </a:p>
          <a:p>
            <a:endParaRPr lang="en-US" altLang="zh-TW" dirty="0">
              <a:solidFill>
                <a:srgbClr val="000000"/>
              </a:solidFill>
            </a:endParaRPr>
          </a:p>
          <a:p>
            <a:r>
              <a:rPr lang="zh-TW" altLang="en-US" dirty="0">
                <a:solidFill>
                  <a:srgbClr val="000000"/>
                </a:solidFill>
              </a:rPr>
              <a:t>關於嬰兒死亡主因，根據衛生福利部統計處所發布的嬰兒主要死因統計中，嬰兒猝死症一直都是其中一項原因。</a:t>
            </a:r>
            <a:endParaRPr lang="en-US" altLang="zh-TW" dirty="0">
              <a:solidFill>
                <a:srgbClr val="000000"/>
              </a:solidFill>
            </a:endParaRPr>
          </a:p>
          <a:p>
            <a:pPr marL="0" indent="0">
              <a:buNone/>
            </a:pPr>
            <a:endParaRPr lang="en-US" altLang="zh-TW" dirty="0">
              <a:solidFill>
                <a:srgbClr val="000000"/>
              </a:solidFill>
            </a:endParaRPr>
          </a:p>
          <a:p>
            <a:pPr marL="0" indent="0">
              <a:buNone/>
            </a:pPr>
            <a:r>
              <a:rPr lang="zh-TW" altLang="en-US" dirty="0">
                <a:solidFill>
                  <a:srgbClr val="000000"/>
                </a:solidFill>
              </a:rPr>
              <a:t>由右邊的表格可以看到：</a:t>
            </a:r>
            <a:endParaRPr lang="en-US" altLang="zh-TW" dirty="0">
              <a:solidFill>
                <a:srgbClr val="000000"/>
              </a:solidFill>
            </a:endParaRPr>
          </a:p>
          <a:p>
            <a:pPr marL="0" indent="0">
              <a:buNone/>
            </a:pPr>
            <a:r>
              <a:rPr lang="en-US" altLang="zh-TW" dirty="0">
                <a:solidFill>
                  <a:srgbClr val="000000"/>
                </a:solidFill>
              </a:rPr>
              <a:t>101</a:t>
            </a:r>
            <a:r>
              <a:rPr lang="zh-TW" altLang="en-US" dirty="0">
                <a:solidFill>
                  <a:srgbClr val="000000"/>
                </a:solidFill>
              </a:rPr>
              <a:t>年至</a:t>
            </a:r>
            <a:r>
              <a:rPr lang="en-US" altLang="zh-TW" dirty="0">
                <a:solidFill>
                  <a:srgbClr val="000000"/>
                </a:solidFill>
              </a:rPr>
              <a:t>105</a:t>
            </a:r>
            <a:r>
              <a:rPr lang="zh-TW" altLang="en-US" dirty="0">
                <a:solidFill>
                  <a:srgbClr val="000000"/>
                </a:solidFill>
              </a:rPr>
              <a:t>年間每年超過</a:t>
            </a:r>
            <a:r>
              <a:rPr lang="en-US" altLang="zh-TW" dirty="0">
                <a:solidFill>
                  <a:srgbClr val="000000"/>
                </a:solidFill>
              </a:rPr>
              <a:t>30</a:t>
            </a:r>
            <a:r>
              <a:rPr lang="zh-TW" altLang="en-US" dirty="0">
                <a:solidFill>
                  <a:srgbClr val="000000"/>
                </a:solidFill>
              </a:rPr>
              <a:t>位嬰兒死於嬰兒猝死症，而</a:t>
            </a:r>
            <a:r>
              <a:rPr lang="en-US" altLang="zh-TW" dirty="0">
                <a:solidFill>
                  <a:srgbClr val="000000"/>
                </a:solidFill>
              </a:rPr>
              <a:t>106</a:t>
            </a:r>
            <a:r>
              <a:rPr lang="zh-TW" altLang="en-US" dirty="0">
                <a:solidFill>
                  <a:srgbClr val="000000"/>
                </a:solidFill>
              </a:rPr>
              <a:t>年至</a:t>
            </a:r>
            <a:r>
              <a:rPr lang="en-US" altLang="zh-TW" dirty="0">
                <a:solidFill>
                  <a:srgbClr val="000000"/>
                </a:solidFill>
              </a:rPr>
              <a:t>109</a:t>
            </a:r>
            <a:r>
              <a:rPr lang="zh-TW" altLang="en-US" dirty="0">
                <a:solidFill>
                  <a:srgbClr val="000000"/>
                </a:solidFill>
              </a:rPr>
              <a:t>年每年仍有超過 </a:t>
            </a:r>
            <a:r>
              <a:rPr lang="en-US" altLang="zh-TW" dirty="0">
                <a:solidFill>
                  <a:srgbClr val="000000"/>
                </a:solidFill>
              </a:rPr>
              <a:t>20 </a:t>
            </a:r>
            <a:r>
              <a:rPr lang="zh-TW" altLang="en-US" dirty="0">
                <a:solidFill>
                  <a:srgbClr val="000000"/>
                </a:solidFill>
              </a:rPr>
              <a:t>位嬰兒因此症逝世。</a:t>
            </a:r>
            <a:endParaRPr lang="en-US" altLang="zh-TW" dirty="0">
              <a:solidFill>
                <a:srgbClr val="000000"/>
              </a:solidFill>
            </a:endParaRPr>
          </a:p>
        </p:txBody>
      </p:sp>
    </p:spTree>
    <p:extLst>
      <p:ext uri="{BB962C8B-B14F-4D97-AF65-F5344CB8AC3E}">
        <p14:creationId xmlns:p14="http://schemas.microsoft.com/office/powerpoint/2010/main" val="8088161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而模型訓練的部分：</a:t>
            </a:r>
            <a:endParaRPr lang="en-US" altLang="zh-TW" dirty="0"/>
          </a:p>
          <a:p>
            <a:pPr marL="0" indent="0">
              <a:buNone/>
            </a:pPr>
            <a:r>
              <a:rPr lang="zh-TW" altLang="en-US" dirty="0"/>
              <a:t>使用</a:t>
            </a:r>
            <a:r>
              <a:rPr lang="en-US" altLang="zh-TW" dirty="0"/>
              <a:t>ResNet50</a:t>
            </a:r>
            <a:r>
              <a:rPr lang="zh-TW" altLang="en-US" dirty="0"/>
              <a:t>訓練</a:t>
            </a:r>
            <a:r>
              <a:rPr lang="en-US" altLang="zh-TW" dirty="0"/>
              <a:t>20</a:t>
            </a:r>
            <a:r>
              <a:rPr lang="zh-TW" altLang="en-US" dirty="0"/>
              <a:t>回合，以辨識正躺、趴躺、坐姿及站立。</a:t>
            </a:r>
            <a:endParaRPr lang="en-US" altLang="zh-TW" dirty="0"/>
          </a:p>
          <a:p>
            <a:pPr marL="0" indent="0">
              <a:buNone/>
            </a:pPr>
            <a:endParaRPr lang="en-US" altLang="zh-TW" dirty="0"/>
          </a:p>
          <a:p>
            <a:pPr marL="0" indent="0">
              <a:buNone/>
            </a:pPr>
            <a:r>
              <a:rPr lang="zh-TW" altLang="en-US" dirty="0"/>
              <a:t>本文將資料集分為訓練、測試及驗證集，各部分占比為 </a:t>
            </a:r>
            <a:r>
              <a:rPr lang="en-US" altLang="zh-TW" dirty="0"/>
              <a:t>70%</a:t>
            </a:r>
            <a:r>
              <a:rPr lang="zh-TW" altLang="en-US" dirty="0"/>
              <a:t>、</a:t>
            </a:r>
            <a:r>
              <a:rPr lang="en-US" altLang="zh-TW" dirty="0"/>
              <a:t>25% </a:t>
            </a:r>
            <a:r>
              <a:rPr lang="zh-TW" altLang="en-US" dirty="0"/>
              <a:t>及 </a:t>
            </a:r>
            <a:r>
              <a:rPr lang="en-US" altLang="zh-TW" dirty="0"/>
              <a:t>5%</a:t>
            </a:r>
            <a:r>
              <a:rPr lang="zh-TW" altLang="en-US" dirty="0"/>
              <a:t>。</a:t>
            </a:r>
            <a:endParaRPr lang="en-US" altLang="zh-TW" dirty="0"/>
          </a:p>
        </p:txBody>
      </p:sp>
    </p:spTree>
    <p:extLst>
      <p:ext uri="{BB962C8B-B14F-4D97-AF65-F5344CB8AC3E}">
        <p14:creationId xmlns:p14="http://schemas.microsoft.com/office/powerpoint/2010/main" val="716548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最後介紹系統中的危險情境判斷方法。</a:t>
            </a:r>
            <a:endParaRPr lang="en-US" altLang="zh-TW" dirty="0"/>
          </a:p>
        </p:txBody>
      </p:sp>
    </p:spTree>
    <p:extLst>
      <p:ext uri="{BB962C8B-B14F-4D97-AF65-F5344CB8AC3E}">
        <p14:creationId xmlns:p14="http://schemas.microsoft.com/office/powerpoint/2010/main" val="34812624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由於在實際情境中，當嬰兒做出具危險性之行為時，需持續一段時間才會導致危險發生，並不須判斷一幀畫面為警示狀態，就立即通知照護者。 </a:t>
            </a:r>
            <a:endParaRPr lang="en-US" altLang="zh-TW" dirty="0"/>
          </a:p>
          <a:p>
            <a:pPr marL="0" indent="0">
              <a:buNone/>
            </a:pPr>
            <a:endParaRPr lang="en-US" altLang="zh-TW" dirty="0"/>
          </a:p>
          <a:p>
            <a:pPr marL="0" indent="0">
              <a:buNone/>
            </a:pPr>
            <a:r>
              <a:rPr lang="zh-TW" altLang="en-US" dirty="0"/>
              <a:t>因此，本部分之流程如下圖：</a:t>
            </a:r>
            <a:endParaRPr lang="en-US" altLang="zh-TW" dirty="0"/>
          </a:p>
          <a:p>
            <a:pPr marL="0" indent="0">
              <a:buNone/>
            </a:pPr>
            <a:r>
              <a:rPr lang="zh-TW" altLang="en-US" dirty="0"/>
              <a:t>當系統判斷嬰兒狀態為警示後，累積警示值，當此值超過使用者自訂之設定閥值時，才會提醒照護者。</a:t>
            </a:r>
            <a:endParaRPr lang="en-US" altLang="zh-TW" dirty="0"/>
          </a:p>
          <a:p>
            <a:pPr marL="0" indent="0">
              <a:buNone/>
            </a:pPr>
            <a:endParaRPr lang="en-US" altLang="zh-TW" dirty="0"/>
          </a:p>
          <a:p>
            <a:pPr marL="0" indent="0">
              <a:buNone/>
            </a:pPr>
            <a:r>
              <a:rPr lang="zh-TW" altLang="en-US" dirty="0"/>
              <a:t>此步驟不但更符合實際使用情境，同時亦可減少因模型辨識錯誤而誤判及誤發警報的情形。 </a:t>
            </a:r>
            <a:endParaRPr lang="en-US" altLang="zh-TW" dirty="0"/>
          </a:p>
        </p:txBody>
      </p:sp>
    </p:spTree>
    <p:extLst>
      <p:ext uri="{BB962C8B-B14F-4D97-AF65-F5344CB8AC3E}">
        <p14:creationId xmlns:p14="http://schemas.microsoft.com/office/powerpoint/2010/main" val="42913546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接著，第四章介紹各實驗之目的與設計、評估方式以及結果與分析。</a:t>
            </a:r>
            <a:endParaRPr lang="en-US" altLang="zh-TW" dirty="0"/>
          </a:p>
          <a:p>
            <a:endParaRPr lang="en-US" altLang="zh-TW" dirty="0"/>
          </a:p>
          <a:p>
            <a:r>
              <a:rPr lang="zh-TW" altLang="en-US" dirty="0"/>
              <a:t>首先是臉部偵測準確度實驗。</a:t>
            </a:r>
            <a:endParaRPr lang="en-US" altLang="zh-TW" dirty="0"/>
          </a:p>
        </p:txBody>
      </p:sp>
    </p:spTree>
    <p:extLst>
      <p:ext uri="{BB962C8B-B14F-4D97-AF65-F5344CB8AC3E}">
        <p14:creationId xmlns:p14="http://schemas.microsoft.com/office/powerpoint/2010/main" val="31784142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在進行臉部遮擋辨識時，僅須關注嬰兒面部，故會進行人臉偵測之步驟。</a:t>
            </a:r>
            <a:endParaRPr lang="en-US" altLang="zh-TW" dirty="0"/>
          </a:p>
          <a:p>
            <a:pPr marL="0" indent="0">
              <a:buNone/>
            </a:pPr>
            <a:endParaRPr lang="en-US" altLang="zh-TW" dirty="0"/>
          </a:p>
          <a:p>
            <a:pPr marL="0" indent="0">
              <a:buNone/>
            </a:pPr>
            <a:r>
              <a:rPr lang="zh-TW" altLang="en-US" dirty="0"/>
              <a:t>本系統考量偵測之準確性及執行效能，做了以下設計：</a:t>
            </a:r>
            <a:endParaRPr lang="en-US" altLang="zh-TW" dirty="0"/>
          </a:p>
          <a:p>
            <a:pPr marL="0" indent="0">
              <a:buNone/>
            </a:pPr>
            <a:r>
              <a:rPr lang="zh-TW" altLang="en-US" dirty="0"/>
              <a:t>先使用 </a:t>
            </a:r>
            <a:r>
              <a:rPr lang="en-US" altLang="zh-TW" dirty="0"/>
              <a:t>SSD </a:t>
            </a:r>
            <a:r>
              <a:rPr lang="zh-TW" altLang="en-US" dirty="0"/>
              <a:t>演算法：其偵測速度快，雖然召回率較低，但準確度很高，因此能利用此算法的時間優勢；</a:t>
            </a:r>
            <a:endParaRPr lang="en-US" altLang="zh-TW" dirty="0"/>
          </a:p>
          <a:p>
            <a:pPr marL="0" indent="0">
              <a:buNone/>
            </a:pPr>
            <a:r>
              <a:rPr lang="zh-TW" altLang="en-US" dirty="0"/>
              <a:t>而若 </a:t>
            </a:r>
            <a:r>
              <a:rPr lang="en-US" altLang="zh-TW" dirty="0"/>
              <a:t>SSD </a:t>
            </a:r>
            <a:r>
              <a:rPr lang="zh-TW" altLang="en-US" dirty="0"/>
              <a:t>演算法找不到嬰兒面部時，則接續使用 </a:t>
            </a:r>
            <a:r>
              <a:rPr lang="en-US" altLang="zh-TW" dirty="0" err="1"/>
              <a:t>RetinaFace</a:t>
            </a:r>
            <a:r>
              <a:rPr lang="en-US" altLang="zh-TW" dirty="0"/>
              <a:t> </a:t>
            </a:r>
            <a:r>
              <a:rPr lang="zh-TW" altLang="en-US" dirty="0"/>
              <a:t>演算法，利用其正確率及準確率皆高之優勢。</a:t>
            </a:r>
            <a:endParaRPr lang="en-US" altLang="zh-TW" dirty="0"/>
          </a:p>
          <a:p>
            <a:pPr marL="0" indent="0">
              <a:buNone/>
            </a:pPr>
            <a:endParaRPr lang="en-US" altLang="zh-TW" dirty="0"/>
          </a:p>
          <a:p>
            <a:pPr marL="0" indent="0">
              <a:buNone/>
            </a:pPr>
            <a:r>
              <a:rPr lang="zh-TW" altLang="en-US" dirty="0"/>
              <a:t>以上步驟將透過接下來的兩個實驗進行驗證，首先針對臉部偵測準確度實驗進行說明。</a:t>
            </a:r>
            <a:endParaRPr lang="en-US" altLang="zh-TW" dirty="0"/>
          </a:p>
        </p:txBody>
      </p:sp>
    </p:spTree>
    <p:extLst>
      <p:ext uri="{BB962C8B-B14F-4D97-AF65-F5344CB8AC3E}">
        <p14:creationId xmlns:p14="http://schemas.microsoft.com/office/powerpoint/2010/main" val="23439592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本實驗使用</a:t>
            </a:r>
            <a:r>
              <a:rPr lang="en-US" altLang="zh-TW" dirty="0"/>
              <a:t>3.3.1 </a:t>
            </a:r>
            <a:r>
              <a:rPr lang="zh-TW" altLang="en-US" dirty="0"/>
              <a:t>節的嬰兒姿勢資料集。</a:t>
            </a:r>
            <a:endParaRPr lang="en-US" altLang="zh-TW" dirty="0"/>
          </a:p>
          <a:p>
            <a:pPr marL="0" indent="0">
              <a:buNone/>
            </a:pPr>
            <a:endParaRPr lang="en-US" altLang="zh-TW" dirty="0"/>
          </a:p>
          <a:p>
            <a:pPr marL="0" indent="0">
              <a:buNone/>
            </a:pPr>
            <a:r>
              <a:rPr lang="zh-TW" altLang="en-US" dirty="0"/>
              <a:t>透過</a:t>
            </a:r>
            <a:r>
              <a:rPr lang="en-US" altLang="zh-TW" dirty="0" err="1"/>
              <a:t>RetinaFace</a:t>
            </a:r>
            <a:r>
              <a:rPr lang="zh-TW" altLang="en-US" dirty="0"/>
              <a:t>、 </a:t>
            </a:r>
            <a:r>
              <a:rPr lang="en-US" altLang="zh-TW" dirty="0"/>
              <a:t>MTCNN</a:t>
            </a:r>
            <a:r>
              <a:rPr lang="zh-TW" altLang="en-US" dirty="0"/>
              <a:t>、</a:t>
            </a:r>
            <a:r>
              <a:rPr lang="en-US" altLang="zh-TW" dirty="0"/>
              <a:t>SSD</a:t>
            </a:r>
            <a:r>
              <a:rPr lang="zh-TW" altLang="en-US" dirty="0"/>
              <a:t>及</a:t>
            </a:r>
            <a:r>
              <a:rPr lang="en-US" altLang="zh-TW" dirty="0" err="1">
                <a:solidFill>
                  <a:srgbClr val="C00000"/>
                </a:solidFill>
              </a:rPr>
              <a:t>Haar</a:t>
            </a:r>
            <a:r>
              <a:rPr lang="en-US" altLang="zh-TW" dirty="0">
                <a:solidFill>
                  <a:srgbClr val="C00000"/>
                </a:solidFill>
              </a:rPr>
              <a:t> Cascade</a:t>
            </a:r>
            <a:r>
              <a:rPr lang="zh-TW" altLang="en-US" dirty="0">
                <a:solidFill>
                  <a:srgbClr val="C00000"/>
                </a:solidFill>
              </a:rPr>
              <a:t>四項方法進行人臉偵測</a:t>
            </a:r>
            <a:r>
              <a:rPr lang="zh-TW" altLang="en-US" dirty="0">
                <a:solidFill>
                  <a:srgbClr val="000000"/>
                </a:solidFill>
              </a:rPr>
              <a:t>。</a:t>
            </a:r>
            <a:endParaRPr lang="en-US" altLang="zh-TW" dirty="0">
              <a:solidFill>
                <a:srgbClr val="000000"/>
              </a:solidFill>
            </a:endParaRPr>
          </a:p>
          <a:p>
            <a:pPr marL="0" indent="0">
              <a:buNone/>
            </a:pPr>
            <a:endParaRPr lang="en-US" altLang="zh-TW" dirty="0">
              <a:solidFill>
                <a:srgbClr val="000000"/>
              </a:solidFill>
            </a:endParaRPr>
          </a:p>
          <a:p>
            <a:pPr marL="0" indent="0">
              <a:buNone/>
            </a:pPr>
            <a:r>
              <a:rPr lang="zh-TW" altLang="en-US" dirty="0">
                <a:solidFill>
                  <a:srgbClr val="000000"/>
                </a:solidFill>
              </a:rPr>
              <a:t>將結果進行標註後，計算各方法的</a:t>
            </a:r>
            <a:r>
              <a:rPr lang="en-US" altLang="zh-TW" dirty="0">
                <a:solidFill>
                  <a:srgbClr val="000000"/>
                </a:solidFill>
              </a:rPr>
              <a:t>accuracy</a:t>
            </a:r>
            <a:r>
              <a:rPr lang="zh-TW" altLang="en-US" dirty="0">
                <a:solidFill>
                  <a:srgbClr val="000000"/>
                </a:solidFill>
              </a:rPr>
              <a:t>、</a:t>
            </a:r>
            <a:r>
              <a:rPr lang="en-US" altLang="zh-TW" dirty="0">
                <a:solidFill>
                  <a:srgbClr val="000000"/>
                </a:solidFill>
              </a:rPr>
              <a:t>precision</a:t>
            </a:r>
            <a:r>
              <a:rPr lang="zh-TW" altLang="en-US" dirty="0">
                <a:solidFill>
                  <a:srgbClr val="000000"/>
                </a:solidFill>
              </a:rPr>
              <a:t>及</a:t>
            </a:r>
            <a:r>
              <a:rPr lang="en-US" altLang="zh-TW" dirty="0">
                <a:solidFill>
                  <a:srgbClr val="000000"/>
                </a:solidFill>
              </a:rPr>
              <a:t>recall</a:t>
            </a:r>
            <a:r>
              <a:rPr lang="zh-TW" altLang="en-US" dirty="0">
                <a:solidFill>
                  <a:srgbClr val="000000"/>
                </a:solidFill>
              </a:rPr>
              <a:t>以進行評估</a:t>
            </a:r>
            <a:r>
              <a:rPr lang="zh-TW" altLang="en-US" dirty="0">
                <a:solidFill>
                  <a:srgbClr val="C00000"/>
                </a:solidFill>
              </a:rPr>
              <a:t>。</a:t>
            </a:r>
            <a:endParaRPr lang="en-US" altLang="zh-TW" dirty="0"/>
          </a:p>
        </p:txBody>
      </p:sp>
    </p:spTree>
    <p:extLst>
      <p:ext uri="{BB962C8B-B14F-4D97-AF65-F5344CB8AC3E}">
        <p14:creationId xmlns:p14="http://schemas.microsoft.com/office/powerpoint/2010/main" val="13340202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通過此頁表格，可看到各方法的</a:t>
            </a:r>
            <a:r>
              <a:rPr lang="en-US" altLang="zh-TW" dirty="0"/>
              <a:t>accuracy</a:t>
            </a:r>
            <a:r>
              <a:rPr lang="zh-TW" altLang="en-US" dirty="0"/>
              <a:t>、</a:t>
            </a:r>
            <a:r>
              <a:rPr lang="en-US" altLang="zh-TW" dirty="0"/>
              <a:t>precision</a:t>
            </a:r>
            <a:r>
              <a:rPr lang="zh-TW" altLang="en-US" dirty="0"/>
              <a:t>及</a:t>
            </a:r>
            <a:r>
              <a:rPr lang="en-US" altLang="zh-TW" dirty="0"/>
              <a:t>recall</a:t>
            </a:r>
            <a:r>
              <a:rPr lang="zh-TW" altLang="en-US" dirty="0"/>
              <a:t>。</a:t>
            </a:r>
            <a:endParaRPr lang="en-US" altLang="zh-TW" dirty="0"/>
          </a:p>
          <a:p>
            <a:pPr marL="0" indent="0">
              <a:buNone/>
            </a:pP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這些數據的算法為，偵測總共</a:t>
            </a:r>
            <a:r>
              <a:rPr lang="en-US" altLang="zh-TW" dirty="0"/>
              <a:t>15416</a:t>
            </a:r>
            <a:r>
              <a:rPr lang="zh-TW" altLang="en-US" dirty="0"/>
              <a:t>張嬰兒照片後，進行分類標註，得出最右行的詳細結果，計算而成。</a:t>
            </a:r>
            <a:endParaRPr lang="en-US" altLang="zh-TW" dirty="0"/>
          </a:p>
          <a:p>
            <a:pPr marL="0" indent="0">
              <a:buNone/>
            </a:pPr>
            <a:endParaRPr lang="en-US" altLang="zh-TW" dirty="0"/>
          </a:p>
          <a:p>
            <a:pPr marL="0" indent="0">
              <a:buNone/>
            </a:pPr>
            <a:r>
              <a:rPr lang="zh-TW" altLang="en-US" dirty="0"/>
              <a:t>可看到</a:t>
            </a:r>
            <a:r>
              <a:rPr lang="en-US" altLang="zh-TW" dirty="0" err="1"/>
              <a:t>RetinaFace</a:t>
            </a:r>
            <a:r>
              <a:rPr lang="zh-TW" altLang="en-US" dirty="0"/>
              <a:t>相較於其他三種方法在準確度實驗中表現最優秀，其</a:t>
            </a:r>
            <a:r>
              <a:rPr lang="en-US" altLang="zh-TW" dirty="0"/>
              <a:t>accuracy</a:t>
            </a:r>
            <a:r>
              <a:rPr lang="zh-TW" altLang="en-US" dirty="0"/>
              <a:t>、</a:t>
            </a:r>
            <a:r>
              <a:rPr lang="en-US" altLang="zh-TW" dirty="0"/>
              <a:t>precision</a:t>
            </a:r>
            <a:r>
              <a:rPr lang="zh-TW" altLang="en-US" dirty="0"/>
              <a:t>及</a:t>
            </a:r>
            <a:r>
              <a:rPr lang="en-US" altLang="zh-TW" dirty="0"/>
              <a:t>recall</a:t>
            </a:r>
            <a:r>
              <a:rPr lang="zh-TW" altLang="en-US" dirty="0"/>
              <a:t>皆達到</a:t>
            </a:r>
            <a:r>
              <a:rPr lang="en-US" altLang="zh-TW" dirty="0"/>
              <a:t>99%</a:t>
            </a:r>
            <a:r>
              <a:rPr lang="zh-TW" altLang="en-US" dirty="0"/>
              <a:t>，</a:t>
            </a:r>
            <a:endParaRPr lang="en-US" altLang="zh-TW" dirty="0"/>
          </a:p>
          <a:p>
            <a:pPr marL="0" indent="0">
              <a:buNone/>
            </a:pPr>
            <a:endParaRPr lang="en-US" altLang="zh-TW" dirty="0"/>
          </a:p>
          <a:p>
            <a:pPr marL="0" indent="0">
              <a:buNone/>
            </a:pPr>
            <a:r>
              <a:rPr lang="zh-TW" altLang="en-US" dirty="0"/>
              <a:t>另外，值得注意的部分是，雖然</a:t>
            </a:r>
            <a:r>
              <a:rPr lang="en-US" altLang="zh-TW" dirty="0"/>
              <a:t>SSD</a:t>
            </a:r>
            <a:r>
              <a:rPr lang="zh-TW" altLang="en-US" dirty="0"/>
              <a:t>的</a:t>
            </a:r>
            <a:r>
              <a:rPr lang="en-US" altLang="zh-TW" dirty="0"/>
              <a:t>accuracy</a:t>
            </a:r>
            <a:r>
              <a:rPr lang="zh-TW" altLang="en-US" dirty="0"/>
              <a:t>和</a:t>
            </a:r>
            <a:r>
              <a:rPr lang="en-US" altLang="zh-TW" dirty="0"/>
              <a:t>recall</a:t>
            </a:r>
            <a:r>
              <a:rPr lang="zh-TW" altLang="en-US" dirty="0"/>
              <a:t>很低，但</a:t>
            </a:r>
            <a:r>
              <a:rPr lang="en-US" altLang="zh-TW" dirty="0"/>
              <a:t>precision</a:t>
            </a:r>
            <a:r>
              <a:rPr lang="zh-TW" altLang="en-US" dirty="0"/>
              <a:t>達</a:t>
            </a:r>
            <a:r>
              <a:rPr lang="en-US" altLang="zh-TW" dirty="0"/>
              <a:t>99.9%</a:t>
            </a:r>
            <a:r>
              <a:rPr lang="zh-TW" altLang="en-US" dirty="0"/>
              <a:t>，也就是說，雖然它將多數影像誤判為無臉，但判斷為有臉的結果幾乎正確。</a:t>
            </a:r>
            <a:endParaRPr lang="en-US" altLang="zh-TW" dirty="0"/>
          </a:p>
          <a:p>
            <a:pPr marL="0" indent="0">
              <a:buNone/>
            </a:pPr>
            <a:endParaRPr lang="en-US" altLang="zh-TW" dirty="0"/>
          </a:p>
          <a:p>
            <a:pPr marL="0" indent="0">
              <a:buNone/>
            </a:pPr>
            <a:r>
              <a:rPr lang="zh-TW" altLang="en-US" dirty="0"/>
              <a:t>因此，本研究展開了下一項的實驗，希望可以利用</a:t>
            </a:r>
            <a:r>
              <a:rPr lang="en-US" altLang="zh-TW" dirty="0"/>
              <a:t>SSD</a:t>
            </a:r>
            <a:r>
              <a:rPr lang="zh-TW" altLang="en-US" dirty="0"/>
              <a:t>這樣的性質。</a:t>
            </a:r>
            <a:endParaRPr lang="en-US" altLang="zh-TW" dirty="0"/>
          </a:p>
        </p:txBody>
      </p:sp>
    </p:spTree>
    <p:extLst>
      <p:ext uri="{BB962C8B-B14F-4D97-AF65-F5344CB8AC3E}">
        <p14:creationId xmlns:p14="http://schemas.microsoft.com/office/powerpoint/2010/main" val="2280143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也就是臉部偵測執行時間實驗。</a:t>
            </a:r>
            <a:endParaRPr lang="en-US" altLang="zh-TW" dirty="0"/>
          </a:p>
        </p:txBody>
      </p:sp>
    </p:spTree>
    <p:extLst>
      <p:ext uri="{BB962C8B-B14F-4D97-AF65-F5344CB8AC3E}">
        <p14:creationId xmlns:p14="http://schemas.microsoft.com/office/powerpoint/2010/main" val="38004883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如上個實驗所述，在進行嬰兒臉部遮擋辨識時，會先進行偵測人臉之步驟。</a:t>
            </a:r>
            <a:endParaRPr lang="en-US" altLang="zh-TW" dirty="0"/>
          </a:p>
          <a:p>
            <a:pPr marL="0" indent="0">
              <a:buNone/>
            </a:pPr>
            <a:endParaRPr lang="en-US" altLang="zh-TW" dirty="0"/>
          </a:p>
          <a:p>
            <a:pPr marL="0" indent="0">
              <a:buNone/>
            </a:pPr>
            <a:r>
              <a:rPr lang="zh-TW" altLang="en-US" dirty="0"/>
              <a:t>且系統希望在偵測準確性及執行效能中能取得平衡。</a:t>
            </a:r>
            <a:endParaRPr lang="en-US" altLang="zh-TW" dirty="0"/>
          </a:p>
          <a:p>
            <a:pPr marL="0" indent="0">
              <a:buNone/>
            </a:pPr>
            <a:endParaRPr lang="en-US" altLang="zh-TW" dirty="0"/>
          </a:p>
          <a:p>
            <a:pPr marL="0" indent="0">
              <a:buNone/>
            </a:pPr>
            <a:r>
              <a:rPr lang="zh-TW" altLang="en-US" dirty="0"/>
              <a:t>因此，此部分針對偵測的執行效能進行實驗。</a:t>
            </a:r>
            <a:endParaRPr lang="en-US" altLang="zh-TW" dirty="0"/>
          </a:p>
        </p:txBody>
      </p:sp>
    </p:spTree>
    <p:extLst>
      <p:ext uri="{BB962C8B-B14F-4D97-AF65-F5344CB8AC3E}">
        <p14:creationId xmlns:p14="http://schemas.microsoft.com/office/powerpoint/2010/main" val="12905979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本實驗使用</a:t>
            </a:r>
            <a:r>
              <a:rPr lang="en-US" altLang="zh-TW" dirty="0"/>
              <a:t>3.3.1 </a:t>
            </a:r>
            <a:r>
              <a:rPr lang="zh-TW" altLang="en-US" dirty="0"/>
              <a:t>節的嬰兒姿勢資料集。</a:t>
            </a:r>
            <a:endParaRPr lang="en-US" altLang="zh-TW" dirty="0"/>
          </a:p>
          <a:p>
            <a:pPr marL="0" indent="0">
              <a:buNone/>
            </a:pPr>
            <a:endParaRPr lang="en-US" altLang="zh-TW" dirty="0"/>
          </a:p>
          <a:p>
            <a:pPr marL="0" indent="0">
              <a:buNone/>
            </a:pPr>
            <a:r>
              <a:rPr lang="zh-TW" altLang="en-US" dirty="0"/>
              <a:t>透過</a:t>
            </a:r>
            <a:r>
              <a:rPr lang="en-US" altLang="zh-TW" dirty="0" err="1"/>
              <a:t>RetinaFace</a:t>
            </a:r>
            <a:r>
              <a:rPr lang="zh-TW" altLang="en-US" dirty="0"/>
              <a:t>、 </a:t>
            </a:r>
            <a:r>
              <a:rPr lang="en-US" altLang="zh-TW" dirty="0"/>
              <a:t>MTCNN</a:t>
            </a:r>
            <a:r>
              <a:rPr lang="zh-TW" altLang="en-US" dirty="0"/>
              <a:t>、</a:t>
            </a:r>
            <a:r>
              <a:rPr lang="en-US" altLang="zh-TW" dirty="0"/>
              <a:t>SSD</a:t>
            </a:r>
            <a:r>
              <a:rPr lang="zh-TW" altLang="en-US" dirty="0"/>
              <a:t>及</a:t>
            </a:r>
            <a:r>
              <a:rPr lang="en-US" altLang="zh-TW" dirty="0" err="1">
                <a:solidFill>
                  <a:srgbClr val="C00000"/>
                </a:solidFill>
              </a:rPr>
              <a:t>Haar</a:t>
            </a:r>
            <a:r>
              <a:rPr lang="en-US" altLang="zh-TW" dirty="0">
                <a:solidFill>
                  <a:srgbClr val="C00000"/>
                </a:solidFill>
              </a:rPr>
              <a:t> Cascade</a:t>
            </a:r>
            <a:r>
              <a:rPr lang="zh-TW" altLang="en-US" dirty="0">
                <a:solidFill>
                  <a:srgbClr val="C00000"/>
                </a:solidFill>
              </a:rPr>
              <a:t>四項方法偵測</a:t>
            </a:r>
            <a:r>
              <a:rPr lang="en-US" altLang="zh-TW" dirty="0">
                <a:solidFill>
                  <a:srgbClr val="000000"/>
                </a:solidFill>
              </a:rPr>
              <a:t>15416</a:t>
            </a:r>
            <a:r>
              <a:rPr lang="zh-TW" altLang="en-US" dirty="0">
                <a:solidFill>
                  <a:srgbClr val="000000"/>
                </a:solidFill>
              </a:rPr>
              <a:t>張影像後。</a:t>
            </a:r>
            <a:endParaRPr lang="en-US" altLang="zh-TW" dirty="0">
              <a:solidFill>
                <a:srgbClr val="000000"/>
              </a:solidFill>
            </a:endParaRPr>
          </a:p>
          <a:p>
            <a:pPr marL="0" indent="0">
              <a:buNone/>
            </a:pPr>
            <a:endParaRPr lang="en-US" altLang="zh-TW" dirty="0">
              <a:solidFill>
                <a:srgbClr val="000000"/>
              </a:solidFill>
            </a:endParaRPr>
          </a:p>
          <a:p>
            <a:pPr marL="0" indent="0">
              <a:buNone/>
            </a:pPr>
            <a:r>
              <a:rPr lang="zh-TW" altLang="en-US" dirty="0">
                <a:solidFill>
                  <a:srgbClr val="000000"/>
                </a:solidFill>
              </a:rPr>
              <a:t>計算每張影像平均偵測所需時間以進行評估</a:t>
            </a:r>
            <a:r>
              <a:rPr lang="zh-TW" altLang="en-US" dirty="0">
                <a:solidFill>
                  <a:srgbClr val="C00000"/>
                </a:solidFill>
              </a:rPr>
              <a:t>。</a:t>
            </a:r>
            <a:endParaRPr lang="en-US" altLang="zh-TW" dirty="0"/>
          </a:p>
        </p:txBody>
      </p:sp>
    </p:spTree>
    <p:extLst>
      <p:ext uri="{BB962C8B-B14F-4D97-AF65-F5344CB8AC3E}">
        <p14:creationId xmlns:p14="http://schemas.microsoft.com/office/powerpoint/2010/main" val="3480305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solidFill>
                  <a:srgbClr val="000000"/>
                </a:solidFill>
              </a:rPr>
              <a:t>三軍總醫院對於嬰兒猝死症的說明為：</a:t>
            </a:r>
            <a:endParaRPr lang="en-US" altLang="zh-TW" dirty="0">
              <a:solidFill>
                <a:srgbClr val="000000"/>
              </a:solidFill>
            </a:endParaRPr>
          </a:p>
          <a:p>
            <a:pPr marL="0" indent="0">
              <a:buNone/>
            </a:pPr>
            <a:r>
              <a:rPr lang="zh-TW" altLang="en-US" dirty="0">
                <a:solidFill>
                  <a:srgbClr val="000000"/>
                </a:solidFill>
              </a:rPr>
              <a:t>一個原本無異狀的嬰兒，突然且無法預期的死亡，</a:t>
            </a:r>
            <a:endParaRPr lang="en-US" altLang="zh-TW" dirty="0">
              <a:solidFill>
                <a:srgbClr val="000000"/>
              </a:solidFill>
            </a:endParaRPr>
          </a:p>
          <a:p>
            <a:pPr marL="0" indent="0">
              <a:buNone/>
            </a:pPr>
            <a:r>
              <a:rPr lang="zh-TW" altLang="en-US" dirty="0">
                <a:solidFill>
                  <a:srgbClr val="000000"/>
                </a:solidFill>
              </a:rPr>
              <a:t>常發生在嬰兒睡眠時，凡未滿一歲的嬰幼兒皆可能發生。</a:t>
            </a:r>
            <a:endParaRPr lang="en-US" altLang="zh-TW" dirty="0">
              <a:solidFill>
                <a:srgbClr val="000000"/>
              </a:solidFill>
            </a:endParaRPr>
          </a:p>
          <a:p>
            <a:pPr marL="0" indent="0">
              <a:buNone/>
            </a:pPr>
            <a:endParaRPr lang="en-US" altLang="zh-TW" dirty="0">
              <a:solidFill>
                <a:srgbClr val="000000"/>
              </a:solidFill>
            </a:endParaRPr>
          </a:p>
          <a:p>
            <a:pPr marL="0" indent="0">
              <a:buNone/>
            </a:pPr>
            <a:r>
              <a:rPr lang="zh-TW" altLang="en-US" dirty="0">
                <a:solidFill>
                  <a:srgbClr val="000000"/>
                </a:solidFill>
              </a:rPr>
              <a:t>而目前醫界對其真正致死成因仍不清楚，綜合當前相關因素的研究中，</a:t>
            </a:r>
            <a:endParaRPr lang="en-US" altLang="zh-TW" dirty="0">
              <a:solidFill>
                <a:srgbClr val="000000"/>
              </a:solidFill>
            </a:endParaRPr>
          </a:p>
          <a:p>
            <a:pPr marL="0" indent="0">
              <a:buNone/>
            </a:pPr>
            <a:r>
              <a:rPr lang="zh-TW" altLang="en-US" dirty="0">
                <a:solidFill>
                  <a:srgbClr val="000000"/>
                </a:solidFill>
              </a:rPr>
              <a:t>包含了嬰兒因溢奶或嘔吐產生呼吸道緊縮反射及憋氣，</a:t>
            </a:r>
            <a:endParaRPr lang="en-US" altLang="zh-TW" dirty="0">
              <a:solidFill>
                <a:srgbClr val="000000"/>
              </a:solidFill>
            </a:endParaRPr>
          </a:p>
          <a:p>
            <a:pPr marL="0" indent="0">
              <a:buNone/>
            </a:pPr>
            <a:r>
              <a:rPr lang="zh-TW" altLang="en-US" dirty="0">
                <a:solidFill>
                  <a:srgbClr val="000000"/>
                </a:solidFill>
              </a:rPr>
              <a:t>或因翻身、趴睡致使呼吸困難，而窒息死亡等原因。 </a:t>
            </a:r>
            <a:endParaRPr lang="en-US" altLang="zh-TW" dirty="0">
              <a:solidFill>
                <a:srgbClr val="000000"/>
              </a:solidFill>
            </a:endParaRPr>
          </a:p>
        </p:txBody>
      </p:sp>
    </p:spTree>
    <p:extLst>
      <p:ext uri="{BB962C8B-B14F-4D97-AF65-F5344CB8AC3E}">
        <p14:creationId xmlns:p14="http://schemas.microsoft.com/office/powerpoint/2010/main" val="15501069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通過此頁表格，可以看到四項方法在偵測</a:t>
            </a:r>
            <a:r>
              <a:rPr lang="en-US" altLang="zh-TW" dirty="0"/>
              <a:t>15416</a:t>
            </a:r>
            <a:r>
              <a:rPr lang="zh-TW" altLang="en-US" dirty="0"/>
              <a:t>張影像的總花費時間，以及偵測每張影像的平均時間。</a:t>
            </a:r>
            <a:endParaRPr lang="en-US" altLang="zh-TW" dirty="0"/>
          </a:p>
          <a:p>
            <a:pPr marL="0" indent="0">
              <a:buNone/>
            </a:pPr>
            <a:endParaRPr lang="en-US" altLang="zh-TW" dirty="0"/>
          </a:p>
          <a:p>
            <a:pPr marL="0" indent="0">
              <a:buNone/>
            </a:pPr>
            <a:r>
              <a:rPr lang="zh-TW" altLang="en-US" dirty="0"/>
              <a:t>可看到</a:t>
            </a:r>
            <a:r>
              <a:rPr lang="en-US" altLang="zh-TW" dirty="0"/>
              <a:t>SSD</a:t>
            </a:r>
            <a:r>
              <a:rPr lang="zh-TW" altLang="en-US" dirty="0"/>
              <a:t>相較於其他三種方法在執行時間實驗中表現最優秀，平均一張僅</a:t>
            </a:r>
            <a:r>
              <a:rPr lang="en-US" altLang="zh-TW" dirty="0"/>
              <a:t>0.04</a:t>
            </a:r>
            <a:r>
              <a:rPr lang="zh-TW" altLang="en-US" dirty="0"/>
              <a:t>秒，擁有最短的偵測時間。</a:t>
            </a:r>
            <a:endParaRPr lang="en-US" altLang="zh-TW" dirty="0"/>
          </a:p>
          <a:p>
            <a:pPr marL="0" indent="0">
              <a:buNone/>
            </a:pPr>
            <a:endParaRPr lang="en-US" altLang="zh-TW" dirty="0"/>
          </a:p>
          <a:p>
            <a:pPr marL="0" indent="0">
              <a:buNone/>
            </a:pPr>
            <a:r>
              <a:rPr lang="zh-TW" altLang="en-US" dirty="0"/>
              <a:t>而上個實驗中，準確度最高的</a:t>
            </a:r>
            <a:r>
              <a:rPr lang="en-US" altLang="zh-TW" dirty="0" err="1"/>
              <a:t>RetinaFace</a:t>
            </a:r>
            <a:r>
              <a:rPr lang="zh-TW" altLang="en-US" dirty="0"/>
              <a:t>，可以看到第一行的地方，平均偵測一張影像需</a:t>
            </a:r>
            <a:r>
              <a:rPr lang="en-US" altLang="zh-TW" dirty="0"/>
              <a:t>1.33</a:t>
            </a:r>
            <a:r>
              <a:rPr lang="zh-TW" altLang="en-US" dirty="0"/>
              <a:t>秒，約為</a:t>
            </a:r>
            <a:r>
              <a:rPr lang="en-US" altLang="zh-TW" dirty="0"/>
              <a:t>SSD</a:t>
            </a:r>
            <a:r>
              <a:rPr lang="zh-TW" altLang="en-US" dirty="0"/>
              <a:t>的</a:t>
            </a:r>
            <a:r>
              <a:rPr lang="en-US" altLang="zh-TW" dirty="0"/>
              <a:t>33</a:t>
            </a:r>
            <a:r>
              <a:rPr lang="zh-TW" altLang="en-US" dirty="0"/>
              <a:t>倍。</a:t>
            </a:r>
            <a:endParaRPr lang="en-US" altLang="zh-TW" dirty="0"/>
          </a:p>
        </p:txBody>
      </p:sp>
    </p:spTree>
    <p:extLst>
      <p:ext uri="{BB962C8B-B14F-4D97-AF65-F5344CB8AC3E}">
        <p14:creationId xmlns:p14="http://schemas.microsoft.com/office/powerpoint/2010/main" val="33361055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總結這兩項實驗結果：</a:t>
            </a:r>
            <a:endParaRPr lang="en-US" altLang="zh-TW" dirty="0"/>
          </a:p>
          <a:p>
            <a:pPr marL="0" indent="0">
              <a:buNone/>
            </a:pPr>
            <a:r>
              <a:rPr lang="zh-TW" altLang="en-US" dirty="0"/>
              <a:t>驗證本系統首先使用較具速度優勢的</a:t>
            </a:r>
            <a:r>
              <a:rPr lang="en-US" altLang="zh-TW" dirty="0"/>
              <a:t>SSD</a:t>
            </a:r>
            <a:r>
              <a:rPr lang="zh-TW" altLang="en-US" dirty="0"/>
              <a:t>演算法偵測嬰兒臉部，</a:t>
            </a:r>
            <a:endParaRPr lang="en-US" altLang="zh-TW" dirty="0"/>
          </a:p>
          <a:p>
            <a:pPr marL="0" indent="0">
              <a:buNone/>
            </a:pPr>
            <a:r>
              <a:rPr lang="zh-TW" altLang="en-US" dirty="0"/>
              <a:t>未如期找到目標時，則改使用準確度高的</a:t>
            </a:r>
            <a:r>
              <a:rPr lang="en-US" altLang="zh-TW" dirty="0" err="1"/>
              <a:t>RetinaFace</a:t>
            </a:r>
            <a:r>
              <a:rPr lang="zh-TW" altLang="en-US" dirty="0"/>
              <a:t>演算法偵測，</a:t>
            </a:r>
            <a:endParaRPr lang="en-US" altLang="zh-TW" dirty="0"/>
          </a:p>
          <a:p>
            <a:pPr marL="0" indent="0">
              <a:buNone/>
            </a:pPr>
            <a:r>
              <a:rPr lang="zh-TW" altLang="en-US" dirty="0"/>
              <a:t>達成兼具準確性及執行效率之系統目標。</a:t>
            </a:r>
            <a:endParaRPr lang="en-US" altLang="zh-TW" dirty="0"/>
          </a:p>
        </p:txBody>
      </p:sp>
    </p:spTree>
    <p:extLst>
      <p:ext uri="{BB962C8B-B14F-4D97-AF65-F5344CB8AC3E}">
        <p14:creationId xmlns:p14="http://schemas.microsoft.com/office/powerpoint/2010/main" val="38621764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第三項實驗則為臉部遮擋辨識實驗。</a:t>
            </a:r>
            <a:endParaRPr lang="en-US" altLang="zh-TW" dirty="0"/>
          </a:p>
        </p:txBody>
      </p:sp>
    </p:spTree>
    <p:extLst>
      <p:ext uri="{BB962C8B-B14F-4D97-AF65-F5344CB8AC3E}">
        <p14:creationId xmlns:p14="http://schemas.microsoft.com/office/powerpoint/2010/main" val="24067882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本實驗目的為訓練嬰兒臉部遮擋模型，以辨識臉部是否遭非奶嘴之異物遮蔽。 </a:t>
            </a:r>
            <a:endParaRPr lang="en-US" altLang="zh-TW" dirty="0"/>
          </a:p>
          <a:p>
            <a:pPr marL="0" indent="0">
              <a:buNone/>
            </a:pPr>
            <a:endParaRPr lang="en-US" altLang="zh-TW" dirty="0"/>
          </a:p>
          <a:p>
            <a:pPr marL="0" indent="0">
              <a:buNone/>
            </a:pPr>
            <a:r>
              <a:rPr lang="zh-TW" altLang="en-US" dirty="0"/>
              <a:t>資料集使用</a:t>
            </a:r>
            <a:r>
              <a:rPr lang="en-US" altLang="zh-TW" dirty="0"/>
              <a:t>3.2.2 </a:t>
            </a:r>
            <a:r>
              <a:rPr lang="zh-TW" altLang="en-US" dirty="0"/>
              <a:t>節的嬰兒臉部資料集。</a:t>
            </a:r>
            <a:endParaRPr lang="en-US" altLang="zh-TW" dirty="0"/>
          </a:p>
          <a:p>
            <a:pPr marL="0" indent="0">
              <a:buNone/>
            </a:pPr>
            <a:endParaRPr lang="en-US" altLang="zh-TW" dirty="0">
              <a:solidFill>
                <a:srgbClr val="000000"/>
              </a:solidFill>
            </a:endParaRPr>
          </a:p>
          <a:p>
            <a:pPr marL="0" indent="0">
              <a:buNone/>
            </a:pPr>
            <a:r>
              <a:rPr lang="zh-TW" altLang="en-US" dirty="0">
                <a:solidFill>
                  <a:srgbClr val="000000"/>
                </a:solidFill>
              </a:rPr>
              <a:t>網路則使用</a:t>
            </a:r>
            <a:r>
              <a:rPr lang="en-US" altLang="zh-TW" dirty="0">
                <a:solidFill>
                  <a:srgbClr val="C00000"/>
                </a:solidFill>
              </a:rPr>
              <a:t>ResNet50</a:t>
            </a:r>
            <a:r>
              <a:rPr lang="zh-TW" altLang="en-US" dirty="0">
                <a:solidFill>
                  <a:srgbClr val="C00000"/>
                </a:solidFill>
              </a:rPr>
              <a:t>訓練</a:t>
            </a:r>
            <a:r>
              <a:rPr lang="en-US" altLang="zh-TW" dirty="0">
                <a:solidFill>
                  <a:srgbClr val="C00000"/>
                </a:solidFill>
              </a:rPr>
              <a:t>20</a:t>
            </a:r>
            <a:r>
              <a:rPr lang="zh-TW" altLang="en-US" dirty="0">
                <a:solidFill>
                  <a:srgbClr val="C00000"/>
                </a:solidFill>
              </a:rPr>
              <a:t>回合，</a:t>
            </a:r>
            <a:r>
              <a:rPr lang="zh-TW" altLang="en-US" dirty="0">
                <a:solidFill>
                  <a:srgbClr val="000000"/>
                </a:solidFill>
              </a:rPr>
              <a:t>影像分三類，且大小為</a:t>
            </a:r>
            <a:r>
              <a:rPr lang="en-US" altLang="zh-TW" dirty="0">
                <a:solidFill>
                  <a:srgbClr val="000000"/>
                </a:solidFill>
              </a:rPr>
              <a:t>224x224</a:t>
            </a:r>
            <a:r>
              <a:rPr lang="zh-TW" altLang="en-US" dirty="0">
                <a:solidFill>
                  <a:srgbClr val="000000"/>
                </a:solidFill>
              </a:rPr>
              <a:t>。</a:t>
            </a:r>
            <a:endParaRPr lang="en-US" altLang="zh-TW" dirty="0"/>
          </a:p>
        </p:txBody>
      </p:sp>
    </p:spTree>
    <p:extLst>
      <p:ext uri="{BB962C8B-B14F-4D97-AF65-F5344CB8AC3E}">
        <p14:creationId xmlns:p14="http://schemas.microsoft.com/office/powerpoint/2010/main" val="8039903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模型訓練準確率達 </a:t>
            </a:r>
            <a:r>
              <a:rPr lang="en-US" altLang="zh-TW" dirty="0"/>
              <a:t>98.06%</a:t>
            </a:r>
            <a:r>
              <a:rPr lang="zh-TW" altLang="en-US" dirty="0"/>
              <a:t>，而測試準確率為 </a:t>
            </a:r>
            <a:r>
              <a:rPr lang="en-US" altLang="zh-TW" dirty="0"/>
              <a:t>99.43%</a:t>
            </a:r>
            <a:r>
              <a:rPr lang="zh-TW" altLang="en-US" dirty="0"/>
              <a:t>。</a:t>
            </a:r>
            <a:endParaRPr lang="en-US" altLang="zh-TW" dirty="0"/>
          </a:p>
          <a:p>
            <a:pPr marL="0" indent="0">
              <a:buNone/>
            </a:pP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並</a:t>
            </a:r>
            <a:r>
              <a:rPr lang="zh-TW" altLang="en-US" dirty="0">
                <a:solidFill>
                  <a:srgbClr val="000000"/>
                </a:solidFill>
              </a:rPr>
              <a:t>使用</a:t>
            </a:r>
            <a:r>
              <a:rPr lang="en-US" altLang="zh-TW" dirty="0">
                <a:solidFill>
                  <a:srgbClr val="000000"/>
                </a:solidFill>
              </a:rPr>
              <a:t>342</a:t>
            </a:r>
            <a:r>
              <a:rPr lang="zh-TW" altLang="en-US" dirty="0">
                <a:solidFill>
                  <a:srgbClr val="000000"/>
                </a:solidFill>
              </a:rPr>
              <a:t>張影像進行模型驗證，混淆矩陣如下，結果為所有影像</a:t>
            </a:r>
            <a:r>
              <a:rPr lang="zh-TW" altLang="en-US" dirty="0">
                <a:solidFill>
                  <a:srgbClr val="C00000"/>
                </a:solidFill>
              </a:rPr>
              <a:t>皆辨識正確。</a:t>
            </a:r>
            <a:endParaRPr lang="en-US" altLang="zh-TW" dirty="0">
              <a:solidFill>
                <a:srgbClr val="000000"/>
              </a:solidFill>
            </a:endParaRPr>
          </a:p>
        </p:txBody>
      </p:sp>
    </p:spTree>
    <p:extLst>
      <p:ext uri="{BB962C8B-B14F-4D97-AF65-F5344CB8AC3E}">
        <p14:creationId xmlns:p14="http://schemas.microsoft.com/office/powerpoint/2010/main" val="16971583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第四項為姿勢辨識實驗。</a:t>
            </a:r>
            <a:endParaRPr lang="en-US" altLang="zh-TW" dirty="0"/>
          </a:p>
        </p:txBody>
      </p:sp>
    </p:spTree>
    <p:extLst>
      <p:ext uri="{BB962C8B-B14F-4D97-AF65-F5344CB8AC3E}">
        <p14:creationId xmlns:p14="http://schemas.microsoft.com/office/powerpoint/2010/main" val="32700364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本實驗目的為訓練嬰兒姿勢模型，以辨識嬰兒的四種姿勢。 </a:t>
            </a:r>
            <a:endParaRPr lang="en-US" altLang="zh-TW" dirty="0"/>
          </a:p>
          <a:p>
            <a:pPr marL="0" indent="0">
              <a:buNone/>
            </a:pP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資料集使用</a:t>
            </a:r>
            <a:r>
              <a:rPr lang="en-US" altLang="zh-TW" dirty="0">
                <a:solidFill>
                  <a:srgbClr val="000000"/>
                </a:solidFill>
              </a:rPr>
              <a:t>3.3.1</a:t>
            </a:r>
            <a:r>
              <a:rPr lang="zh-TW" altLang="en-US" dirty="0">
                <a:solidFill>
                  <a:srgbClr val="000000"/>
                </a:solidFill>
              </a:rPr>
              <a:t>節的嬰兒姿勢資料集</a:t>
            </a:r>
            <a:r>
              <a:rPr lang="zh-TW" altLang="en-US" dirty="0"/>
              <a:t>。</a:t>
            </a:r>
            <a:endParaRPr lang="en-US" altLang="zh-TW" dirty="0"/>
          </a:p>
          <a:p>
            <a:pPr marL="0" indent="0">
              <a:buNone/>
            </a:pPr>
            <a:endParaRPr lang="en-US" altLang="zh-TW" dirty="0">
              <a:solidFill>
                <a:srgbClr val="000000"/>
              </a:solidFill>
            </a:endParaRPr>
          </a:p>
          <a:p>
            <a:pPr marL="0" indent="0">
              <a:buNone/>
            </a:pPr>
            <a:r>
              <a:rPr lang="zh-TW" altLang="en-US" dirty="0">
                <a:solidFill>
                  <a:srgbClr val="000000"/>
                </a:solidFill>
              </a:rPr>
              <a:t>網路同樣使用</a:t>
            </a:r>
            <a:r>
              <a:rPr lang="en-US" altLang="zh-TW" dirty="0">
                <a:solidFill>
                  <a:srgbClr val="C00000"/>
                </a:solidFill>
              </a:rPr>
              <a:t>ResNet50</a:t>
            </a:r>
            <a:r>
              <a:rPr lang="zh-TW" altLang="en-US" dirty="0">
                <a:solidFill>
                  <a:srgbClr val="C00000"/>
                </a:solidFill>
              </a:rPr>
              <a:t>訓練</a:t>
            </a:r>
            <a:r>
              <a:rPr lang="en-US" altLang="zh-TW" dirty="0">
                <a:solidFill>
                  <a:srgbClr val="C00000"/>
                </a:solidFill>
              </a:rPr>
              <a:t>20</a:t>
            </a:r>
            <a:r>
              <a:rPr lang="zh-TW" altLang="en-US" dirty="0">
                <a:solidFill>
                  <a:srgbClr val="C00000"/>
                </a:solidFill>
              </a:rPr>
              <a:t>回合，</a:t>
            </a:r>
            <a:r>
              <a:rPr lang="zh-TW" altLang="en-US" dirty="0">
                <a:solidFill>
                  <a:srgbClr val="000000"/>
                </a:solidFill>
              </a:rPr>
              <a:t>影像則分四類，大小仍為</a:t>
            </a:r>
            <a:r>
              <a:rPr lang="en-US" altLang="zh-TW" dirty="0">
                <a:solidFill>
                  <a:srgbClr val="000000"/>
                </a:solidFill>
              </a:rPr>
              <a:t>224x224</a:t>
            </a:r>
            <a:r>
              <a:rPr lang="zh-TW" altLang="en-US" dirty="0">
                <a:solidFill>
                  <a:srgbClr val="000000"/>
                </a:solidFill>
              </a:rPr>
              <a:t>。</a:t>
            </a:r>
            <a:endParaRPr lang="en-US" altLang="zh-TW" dirty="0"/>
          </a:p>
        </p:txBody>
      </p:sp>
    </p:spTree>
    <p:extLst>
      <p:ext uri="{BB962C8B-B14F-4D97-AF65-F5344CB8AC3E}">
        <p14:creationId xmlns:p14="http://schemas.microsoft.com/office/powerpoint/2010/main" val="16596790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模型訓練準確率達 </a:t>
            </a:r>
            <a:r>
              <a:rPr lang="en-US" altLang="zh-TW" dirty="0"/>
              <a:t>99.45%</a:t>
            </a:r>
            <a:r>
              <a:rPr lang="zh-TW" altLang="en-US" dirty="0"/>
              <a:t>，而測試準確率為 </a:t>
            </a:r>
            <a:r>
              <a:rPr lang="en-US" altLang="zh-TW" dirty="0"/>
              <a:t>99.71%</a:t>
            </a:r>
            <a:r>
              <a:rPr lang="zh-TW" altLang="en-US" dirty="0"/>
              <a:t>。</a:t>
            </a:r>
            <a:endParaRPr lang="en-US" altLang="zh-TW" dirty="0"/>
          </a:p>
          <a:p>
            <a:pPr marL="0" indent="0">
              <a:buNone/>
            </a:pP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並</a:t>
            </a:r>
            <a:r>
              <a:rPr lang="zh-TW" altLang="en-US" dirty="0">
                <a:solidFill>
                  <a:srgbClr val="000000"/>
                </a:solidFill>
              </a:rPr>
              <a:t>使用</a:t>
            </a:r>
            <a:r>
              <a:rPr lang="en-US" altLang="zh-TW" dirty="0">
                <a:solidFill>
                  <a:srgbClr val="000000"/>
                </a:solidFill>
              </a:rPr>
              <a:t>744</a:t>
            </a:r>
            <a:r>
              <a:rPr lang="zh-TW" altLang="en-US" dirty="0">
                <a:solidFill>
                  <a:srgbClr val="000000"/>
                </a:solidFill>
              </a:rPr>
              <a:t>張影像進行模型驗證，混淆矩陣如下。</a:t>
            </a: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rgbClr val="000000"/>
                </a:solidFill>
              </a:rPr>
              <a:t>包含五張誤判影像，其中</a:t>
            </a:r>
            <a:r>
              <a:rPr lang="zh-TW" altLang="en-US" dirty="0"/>
              <a:t>三張將坐姿辨識為趴躺，如圖所示。</a:t>
            </a:r>
            <a:endParaRPr lang="en-US" altLang="zh-TW" dirty="0"/>
          </a:p>
          <a:p>
            <a:pPr marL="0" indent="0">
              <a:buNone/>
            </a:pPr>
            <a:r>
              <a:rPr lang="zh-TW" altLang="en-US" dirty="0"/>
              <a:t>推測原因為嬰兒雖呈現坐姿，但上半身貼近其腿部，而導致誤判</a:t>
            </a:r>
            <a:r>
              <a:rPr lang="zh-TW" altLang="en-US" dirty="0">
                <a:solidFill>
                  <a:srgbClr val="C00000"/>
                </a:solidFill>
              </a:rPr>
              <a:t>。</a:t>
            </a:r>
            <a:endParaRPr lang="en-US" altLang="zh-TW" dirty="0">
              <a:solidFill>
                <a:srgbClr val="000000"/>
              </a:solidFill>
            </a:endParaRPr>
          </a:p>
        </p:txBody>
      </p:sp>
    </p:spTree>
    <p:extLst>
      <p:ext uri="{BB962C8B-B14F-4D97-AF65-F5344CB8AC3E}">
        <p14:creationId xmlns:p14="http://schemas.microsoft.com/office/powerpoint/2010/main" val="29592045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最後介紹影片危險偵測實驗。</a:t>
            </a:r>
            <a:endParaRPr lang="en-US" altLang="zh-TW" dirty="0"/>
          </a:p>
        </p:txBody>
      </p:sp>
    </p:spTree>
    <p:extLst>
      <p:ext uri="{BB962C8B-B14F-4D97-AF65-F5344CB8AC3E}">
        <p14:creationId xmlns:p14="http://schemas.microsoft.com/office/powerpoint/2010/main" val="39150122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本實驗目的為驗證此系統能基於訓練模型進行危險監測之可用性。</a:t>
            </a:r>
            <a:endParaRPr lang="en-US" altLang="zh-TW" dirty="0"/>
          </a:p>
          <a:p>
            <a:pPr marL="0" indent="0">
              <a:buNone/>
            </a:pPr>
            <a:endParaRPr lang="en-US" altLang="zh-TW" dirty="0"/>
          </a:p>
          <a:p>
            <a:pPr marL="0" indent="0">
              <a:buNone/>
            </a:pPr>
            <a:r>
              <a:rPr lang="zh-TW" altLang="en-US" dirty="0"/>
              <a:t>資料為網路真實嬰兒影片，包含不同之拍攝視角、嬰兒樣貌及狀態等。 </a:t>
            </a:r>
            <a:endParaRPr lang="en-US" altLang="zh-TW" dirty="0"/>
          </a:p>
          <a:p>
            <a:pPr marL="0" indent="0">
              <a:buNone/>
            </a:pPr>
            <a:endParaRPr lang="en-US" altLang="zh-TW" dirty="0"/>
          </a:p>
          <a:p>
            <a:pPr marL="0" indent="0">
              <a:buNone/>
            </a:pPr>
            <a:r>
              <a:rPr lang="zh-TW" altLang="en-US" dirty="0">
                <a:solidFill>
                  <a:srgbClr val="000000"/>
                </a:solidFill>
              </a:rPr>
              <a:t>透過將影片切成共</a:t>
            </a:r>
            <a:r>
              <a:rPr lang="en-US" altLang="zh-TW" dirty="0">
                <a:solidFill>
                  <a:srgbClr val="C00000"/>
                </a:solidFill>
              </a:rPr>
              <a:t>3374</a:t>
            </a:r>
            <a:r>
              <a:rPr lang="zh-TW" altLang="en-US" dirty="0">
                <a:solidFill>
                  <a:srgbClr val="000000"/>
                </a:solidFill>
              </a:rPr>
              <a:t>幀影像，</a:t>
            </a:r>
            <a:r>
              <a:rPr lang="zh-TW" altLang="en-US" dirty="0"/>
              <a:t>輸出每幀影像模型辨識之結果，計算</a:t>
            </a:r>
            <a:r>
              <a:rPr lang="en-US" altLang="zh-TW" dirty="0"/>
              <a:t>accuracy</a:t>
            </a:r>
            <a:r>
              <a:rPr lang="zh-TW" altLang="en-US" dirty="0"/>
              <a:t>、</a:t>
            </a:r>
            <a:r>
              <a:rPr lang="en-US" altLang="zh-TW" dirty="0"/>
              <a:t>precision</a:t>
            </a:r>
            <a:r>
              <a:rPr lang="zh-TW" altLang="en-US" dirty="0"/>
              <a:t>及</a:t>
            </a:r>
            <a:r>
              <a:rPr lang="en-US" altLang="zh-TW" dirty="0"/>
              <a:t>recall</a:t>
            </a:r>
            <a:r>
              <a:rPr lang="zh-TW" altLang="en-US" dirty="0"/>
              <a:t>，以進行評估。</a:t>
            </a:r>
            <a:endParaRPr lang="en-US" altLang="zh-TW" dirty="0"/>
          </a:p>
        </p:txBody>
      </p:sp>
    </p:spTree>
    <p:extLst>
      <p:ext uri="{BB962C8B-B14F-4D97-AF65-F5344CB8AC3E}">
        <p14:creationId xmlns:p14="http://schemas.microsoft.com/office/powerpoint/2010/main" val="1572903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solidFill>
                  <a:srgbClr val="000000"/>
                </a:solidFill>
              </a:rPr>
              <a:t>實際的照護狀況中，</a:t>
            </a:r>
            <a:endParaRPr lang="en-US" altLang="zh-TW" dirty="0">
              <a:solidFill>
                <a:srgbClr val="000000"/>
              </a:solidFill>
            </a:endParaRPr>
          </a:p>
          <a:p>
            <a:pPr marL="0" indent="0">
              <a:buNone/>
            </a:pPr>
            <a:r>
              <a:rPr lang="zh-TW" altLang="en-US" dirty="0">
                <a:solidFill>
                  <a:srgbClr val="000000"/>
                </a:solidFill>
              </a:rPr>
              <a:t>當嬰兒發生溢奶、物品遮蓋口鼻或自行翻身及站立等，</a:t>
            </a:r>
            <a:endParaRPr lang="en-US" altLang="zh-TW" dirty="0">
              <a:solidFill>
                <a:srgbClr val="000000"/>
              </a:solidFill>
            </a:endParaRPr>
          </a:p>
          <a:p>
            <a:pPr marL="0" indent="0">
              <a:buNone/>
            </a:pPr>
            <a:r>
              <a:rPr lang="zh-TW" altLang="en-US" dirty="0">
                <a:solidFill>
                  <a:srgbClr val="000000"/>
                </a:solidFill>
              </a:rPr>
              <a:t>即存在於危險情境。</a:t>
            </a:r>
            <a:endParaRPr lang="en-US" altLang="zh-TW" dirty="0">
              <a:solidFill>
                <a:srgbClr val="000000"/>
              </a:solidFill>
            </a:endParaRPr>
          </a:p>
          <a:p>
            <a:pPr marL="0" indent="0">
              <a:buNone/>
            </a:pPr>
            <a:endParaRPr lang="en-US" altLang="zh-TW" dirty="0">
              <a:solidFill>
                <a:srgbClr val="000000"/>
              </a:solidFill>
            </a:endParaRPr>
          </a:p>
          <a:p>
            <a:pPr marL="0" indent="0">
              <a:buNone/>
            </a:pPr>
            <a:r>
              <a:rPr lang="zh-TW" altLang="en-US" dirty="0">
                <a:solidFill>
                  <a:srgbClr val="000000"/>
                </a:solidFill>
              </a:rPr>
              <a:t>而照護者可能因為正在泡奶或如廁等狀況，</a:t>
            </a:r>
            <a:endParaRPr lang="en-US" altLang="zh-TW" dirty="0">
              <a:solidFill>
                <a:srgbClr val="000000"/>
              </a:solidFill>
            </a:endParaRPr>
          </a:p>
          <a:p>
            <a:pPr marL="0" indent="0">
              <a:buNone/>
            </a:pPr>
            <a:r>
              <a:rPr lang="zh-TW" altLang="en-US" dirty="0">
                <a:solidFill>
                  <a:srgbClr val="000000"/>
                </a:solidFill>
              </a:rPr>
              <a:t>無法及時發現並排除，就可能導致憾事發生。</a:t>
            </a:r>
            <a:endParaRPr lang="en-US" altLang="zh-TW" dirty="0">
              <a:solidFill>
                <a:srgbClr val="000000"/>
              </a:solidFill>
            </a:endParaRPr>
          </a:p>
        </p:txBody>
      </p:sp>
    </p:spTree>
    <p:extLst>
      <p:ext uri="{BB962C8B-B14F-4D97-AF65-F5344CB8AC3E}">
        <p14:creationId xmlns:p14="http://schemas.microsoft.com/office/powerpoint/2010/main" val="32440402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姿勢辨識部分，其混淆矩陣如下方左表。</a:t>
            </a:r>
            <a:endParaRPr lang="en-US" altLang="zh-TW" dirty="0"/>
          </a:p>
          <a:p>
            <a:pPr marL="0" indent="0">
              <a:buNone/>
            </a:pPr>
            <a:r>
              <a:rPr lang="zh-TW" altLang="en-US" dirty="0"/>
              <a:t>包含了 </a:t>
            </a:r>
            <a:r>
              <a:rPr lang="en-US" altLang="zh-TW" dirty="0"/>
              <a:t>278 </a:t>
            </a:r>
            <a:r>
              <a:rPr lang="zh-TW" altLang="en-US" dirty="0"/>
              <a:t>張誤判為趴躺姿勢的影像，如上方左圖所示。</a:t>
            </a:r>
            <a:endParaRPr lang="en-US" altLang="zh-TW" dirty="0"/>
          </a:p>
          <a:p>
            <a:pPr marL="0" indent="0">
              <a:buNone/>
            </a:pPr>
            <a:r>
              <a:rPr lang="zh-TW" altLang="en-US" dirty="0"/>
              <a:t>推測原因為嬰兒身體遭棉被遮擋，而只拍攝到露出的嬰兒臉部， 故造成姿勢辨識錯誤。</a:t>
            </a:r>
            <a:endParaRPr lang="en-US" altLang="zh-TW" dirty="0"/>
          </a:p>
          <a:p>
            <a:pPr marL="0" indent="0">
              <a:buNone/>
            </a:pPr>
            <a:endParaRPr lang="en-US" altLang="zh-TW" dirty="0"/>
          </a:p>
          <a:p>
            <a:pPr marL="0" indent="0">
              <a:buNone/>
            </a:pPr>
            <a:r>
              <a:rPr lang="zh-TW" altLang="en-US" dirty="0"/>
              <a:t>而臉部遮擋辨識部分，其混淆矩陣如下方右表。</a:t>
            </a:r>
            <a:endParaRPr lang="en-US" altLang="zh-TW" dirty="0"/>
          </a:p>
          <a:p>
            <a:pPr marL="0" indent="0">
              <a:buNone/>
            </a:pPr>
            <a:r>
              <a:rPr lang="zh-TW" altLang="en-US" dirty="0"/>
              <a:t>有多張影像類別應為嬰兒正在使用奶嘴或安全狀態，但誤判為遭異物遮蔽之警示狀態，如上方右圖所示。</a:t>
            </a:r>
            <a:endParaRPr lang="en-US" altLang="zh-TW" dirty="0"/>
          </a:p>
          <a:p>
            <a:pPr marL="0" indent="0">
              <a:buNone/>
            </a:pPr>
            <a:r>
              <a:rPr lang="zh-TW" altLang="en-US" dirty="0"/>
              <a:t>推測原因為影像中之奶嘴或嬰兒臉部遭手部等遮擋，而誤判類別。</a:t>
            </a:r>
            <a:endParaRPr lang="en-US" altLang="zh-TW" dirty="0"/>
          </a:p>
        </p:txBody>
      </p:sp>
    </p:spTree>
    <p:extLst>
      <p:ext uri="{BB962C8B-B14F-4D97-AF65-F5344CB8AC3E}">
        <p14:creationId xmlns:p14="http://schemas.microsoft.com/office/powerpoint/2010/main" val="38276819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最後，我對本論文進行總結，並闡述本研究未來可發展與應用之處。</a:t>
            </a:r>
            <a:endParaRPr lang="en-US" altLang="zh-TW" dirty="0"/>
          </a:p>
        </p:txBody>
      </p:sp>
    </p:spTree>
    <p:extLst>
      <p:ext uri="{BB962C8B-B14F-4D97-AF65-F5344CB8AC3E}">
        <p14:creationId xmlns:p14="http://schemas.microsoft.com/office/powerpoint/2010/main" val="28078726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首先是結論。</a:t>
            </a:r>
            <a:endParaRPr lang="en-US" altLang="zh-TW" dirty="0"/>
          </a:p>
          <a:p>
            <a:pPr marL="0" indent="0">
              <a:buNone/>
            </a:pPr>
            <a:endParaRPr lang="en-US" altLang="zh-TW" dirty="0"/>
          </a:p>
          <a:p>
            <a:pPr marL="0" indent="0">
              <a:buNone/>
            </a:pPr>
            <a:r>
              <a:rPr lang="zh-TW" altLang="en-US" dirty="0"/>
              <a:t>本文基於深度學習技術，透過嬰兒影像畫面進行兩大功能之偵測：姿勢及臉部遮擋。</a:t>
            </a:r>
            <a:endParaRPr lang="en-US" altLang="zh-TW" dirty="0"/>
          </a:p>
          <a:p>
            <a:pPr marL="0" indent="0">
              <a:buNone/>
            </a:pPr>
            <a:endParaRPr lang="en-US" altLang="zh-TW" dirty="0"/>
          </a:p>
          <a:p>
            <a:pPr marL="0" indent="0">
              <a:buNone/>
            </a:pPr>
            <a:r>
              <a:rPr lang="zh-TW" altLang="en-US" dirty="0"/>
              <a:t>而本研究的價值在於：</a:t>
            </a:r>
            <a:endParaRPr lang="en-US" altLang="zh-TW" dirty="0"/>
          </a:p>
          <a:p>
            <a:pPr marL="0" indent="0">
              <a:buNone/>
            </a:pPr>
            <a:r>
              <a:rPr lang="zh-TW" altLang="en-US" dirty="0"/>
              <a:t>感測器式偵測，會干擾嬰兒、影響其活動；</a:t>
            </a:r>
            <a:endParaRPr lang="en-US" altLang="zh-TW" dirty="0"/>
          </a:p>
          <a:p>
            <a:pPr marL="0" indent="0">
              <a:buNone/>
            </a:pPr>
            <a:r>
              <a:rPr lang="zh-TW" altLang="en-US" dirty="0"/>
              <a:t>但本研究利用非接觸式的視覺技術，因此不會打擾嬰兒。</a:t>
            </a:r>
            <a:endParaRPr lang="en-US" altLang="zh-TW" dirty="0"/>
          </a:p>
          <a:p>
            <a:pPr marL="0" indent="0">
              <a:buNone/>
            </a:pPr>
            <a:endParaRPr lang="en-US" altLang="zh-TW" dirty="0"/>
          </a:p>
          <a:p>
            <a:pPr marL="0" indent="0">
              <a:buNone/>
            </a:pPr>
            <a:r>
              <a:rPr lang="zh-TW" altLang="en-US" dirty="0"/>
              <a:t>而既有影像式偵測中，僅針對呼吸、面部或單一動作，較無對嬰兒姿勢辨識的研究；</a:t>
            </a:r>
            <a:endParaRPr lang="en-US" altLang="zh-TW" dirty="0"/>
          </a:p>
          <a:p>
            <a:pPr marL="0" indent="0">
              <a:buNone/>
            </a:pPr>
            <a:r>
              <a:rPr lang="zh-TW" altLang="en-US" dirty="0"/>
              <a:t>而本文開發了同時偵測嬰兒姿勢及臉部等多情境的監測系統，有助於協助照護者，並降低嬰兒死亡之風險。</a:t>
            </a:r>
            <a:endParaRPr lang="en-US" altLang="zh-TW" dirty="0"/>
          </a:p>
          <a:p>
            <a:pPr marL="0" indent="0">
              <a:buNone/>
            </a:pPr>
            <a:endParaRPr lang="en-US" altLang="zh-TW" dirty="0"/>
          </a:p>
          <a:p>
            <a:pPr marL="0" indent="0">
              <a:buNone/>
            </a:pPr>
            <a:r>
              <a:rPr lang="zh-TW" altLang="en-US" dirty="0"/>
              <a:t>基於以上比較，說明了本研究的獨特性及可用性，將優於既有的研究。</a:t>
            </a:r>
            <a:endParaRPr lang="en-US" altLang="zh-TW" dirty="0"/>
          </a:p>
        </p:txBody>
      </p:sp>
    </p:spTree>
    <p:extLst>
      <p:ext uri="{BB962C8B-B14F-4D97-AF65-F5344CB8AC3E}">
        <p14:creationId xmlns:p14="http://schemas.microsoft.com/office/powerpoint/2010/main" val="35154974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而未來展望的部分：</a:t>
            </a:r>
            <a:endParaRPr lang="en-US" altLang="zh-TW" dirty="0"/>
          </a:p>
          <a:p>
            <a:pPr marL="0" indent="0">
              <a:buNone/>
            </a:pPr>
            <a:r>
              <a:rPr lang="en-US" altLang="zh-TW" dirty="0"/>
              <a:t>1.</a:t>
            </a:r>
            <a:r>
              <a:rPr lang="zh-TW" altLang="en-US" dirty="0"/>
              <a:t> 目前僅針對單一嬰兒進行辨識，未來若</a:t>
            </a:r>
            <a:r>
              <a:rPr lang="zh-TW" altLang="en-US" dirty="0">
                <a:solidFill>
                  <a:srgbClr val="000000"/>
                </a:solidFill>
              </a:rPr>
              <a:t>提供</a:t>
            </a:r>
            <a:r>
              <a:rPr lang="zh-TW" altLang="en-US" dirty="0">
                <a:solidFill>
                  <a:srgbClr val="C00000"/>
                </a:solidFill>
              </a:rPr>
              <a:t>多嬰兒情境的</a:t>
            </a:r>
            <a:r>
              <a:rPr lang="zh-TW" altLang="en-US" dirty="0">
                <a:solidFill>
                  <a:srgbClr val="000000"/>
                </a:solidFill>
              </a:rPr>
              <a:t>偵測，使用場景將可更廣泛。</a:t>
            </a:r>
            <a:endParaRPr lang="en-US" altLang="zh-TW" dirty="0">
              <a:solidFill>
                <a:srgbClr val="000000"/>
              </a:solidFill>
            </a:endParaRPr>
          </a:p>
          <a:p>
            <a:pPr marL="0" indent="0">
              <a:buNone/>
            </a:pP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solidFill>
                  <a:srgbClr val="000000"/>
                </a:solidFill>
              </a:rPr>
              <a:t>2.</a:t>
            </a:r>
            <a:r>
              <a:rPr lang="zh-TW" altLang="en-US" dirty="0">
                <a:solidFill>
                  <a:srgbClr val="000000"/>
                </a:solidFill>
              </a:rPr>
              <a:t> 在偵測姿勢時，若加入</a:t>
            </a:r>
            <a:r>
              <a:rPr lang="zh-TW" altLang="en-US" dirty="0">
                <a:solidFill>
                  <a:srgbClr val="C00000"/>
                </a:solidFill>
              </a:rPr>
              <a:t>時間資訊</a:t>
            </a:r>
            <a:r>
              <a:rPr lang="zh-TW" altLang="en-US" dirty="0">
                <a:solidFill>
                  <a:srgbClr val="000000"/>
                </a:solidFill>
              </a:rPr>
              <a:t>，預期得以判斷更多嬰兒行為，如：翻身等動作。</a:t>
            </a:r>
            <a:endParaRPr lang="en-US" altLang="zh-TW" dirty="0">
              <a:solidFill>
                <a:srgbClr val="000000"/>
              </a:solidFill>
            </a:endParaRPr>
          </a:p>
          <a:p>
            <a:pPr marL="0" indent="0">
              <a:buNone/>
            </a:pP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t>3.</a:t>
            </a:r>
            <a:r>
              <a:rPr lang="zh-TW" altLang="en-US" dirty="0"/>
              <a:t> 臉部偵測部分，除了</a:t>
            </a:r>
            <a:r>
              <a:rPr lang="zh-TW" altLang="en-US" dirty="0">
                <a:solidFill>
                  <a:srgbClr val="000000"/>
                </a:solidFill>
              </a:rPr>
              <a:t>辨識嬰兒臉部遭異物遮蔽外，若加入偵測</a:t>
            </a:r>
            <a:r>
              <a:rPr lang="zh-TW" altLang="en-US" dirty="0">
                <a:solidFill>
                  <a:srgbClr val="C00000"/>
                </a:solidFill>
              </a:rPr>
              <a:t>面部表情</a:t>
            </a:r>
            <a:r>
              <a:rPr lang="zh-TW" altLang="en-US" dirty="0">
                <a:solidFill>
                  <a:srgbClr val="000000"/>
                </a:solidFill>
              </a:rPr>
              <a:t>等其他資訊，可更詳盡監測嬰兒狀態。</a:t>
            </a:r>
            <a:endParaRPr lang="en-US" altLang="zh-TW" dirty="0">
              <a:solidFill>
                <a:srgbClr val="000000"/>
              </a:solidFill>
            </a:endParaRPr>
          </a:p>
          <a:p>
            <a:pPr marL="0" indent="0">
              <a:buNone/>
            </a:pP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t>4.</a:t>
            </a:r>
            <a:r>
              <a:rPr lang="zh-TW" altLang="en-US" dirty="0"/>
              <a:t> 系統可</a:t>
            </a:r>
            <a:r>
              <a:rPr lang="zh-TW" altLang="en-US" dirty="0">
                <a:solidFill>
                  <a:srgbClr val="000000"/>
                </a:solidFill>
              </a:rPr>
              <a:t>提供設定</a:t>
            </a:r>
            <a:r>
              <a:rPr lang="zh-TW" altLang="en-US" dirty="0">
                <a:solidFill>
                  <a:srgbClr val="C00000"/>
                </a:solidFill>
              </a:rPr>
              <a:t>觀測年齡區間</a:t>
            </a:r>
            <a:r>
              <a:rPr lang="zh-TW" altLang="en-US" dirty="0">
                <a:solidFill>
                  <a:srgbClr val="000000"/>
                </a:solidFill>
              </a:rPr>
              <a:t>，即可針對不同特定年齡嬰幼兒警示其具危險性的動作，更符合實際情境。</a:t>
            </a:r>
            <a:endParaRPr lang="en-US" altLang="zh-TW" dirty="0">
              <a:solidFill>
                <a:srgbClr val="000000"/>
              </a:solidFill>
            </a:endParaRPr>
          </a:p>
        </p:txBody>
      </p:sp>
    </p:spTree>
    <p:extLst>
      <p:ext uri="{BB962C8B-B14F-4D97-AF65-F5344CB8AC3E}">
        <p14:creationId xmlns:p14="http://schemas.microsoft.com/office/powerpoint/2010/main" val="34244330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最後為大家進行影片展示。</a:t>
            </a:r>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pPr>
              <a:defRPr/>
            </a:pPr>
            <a:fld id="{266BD168-1396-4F32-9B42-E9B8BD051D4E}" type="slidenum">
              <a:rPr lang="zh-TW" altLang="en-US" smtClean="0"/>
              <a:pPr>
                <a:defRPr/>
              </a:pPr>
              <a:t>64</a:t>
            </a:fld>
            <a:endParaRPr lang="zh-TW" altLang="en-US"/>
          </a:p>
        </p:txBody>
      </p:sp>
    </p:spTree>
    <p:extLst>
      <p:ext uri="{BB962C8B-B14F-4D97-AF65-F5344CB8AC3E}">
        <p14:creationId xmlns:p14="http://schemas.microsoft.com/office/powerpoint/2010/main" val="31600579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現在進行</a:t>
            </a:r>
            <a:r>
              <a:rPr lang="en-US" altLang="zh-TW" dirty="0"/>
              <a:t>QA</a:t>
            </a:r>
            <a:r>
              <a:rPr lang="zh-TW" altLang="en-US" dirty="0"/>
              <a:t>時間。</a:t>
            </a:r>
          </a:p>
        </p:txBody>
      </p:sp>
      <p:sp>
        <p:nvSpPr>
          <p:cNvPr id="4" name="投影片編號版面配置區 3"/>
          <p:cNvSpPr>
            <a:spLocks noGrp="1"/>
          </p:cNvSpPr>
          <p:nvPr>
            <p:ph type="sldNum" sz="quarter" idx="10"/>
          </p:nvPr>
        </p:nvSpPr>
        <p:spPr/>
        <p:txBody>
          <a:bodyPr/>
          <a:lstStyle/>
          <a:p>
            <a:pPr>
              <a:defRPr/>
            </a:pPr>
            <a:fld id="{266BD168-1396-4F32-9B42-E9B8BD051D4E}" type="slidenum">
              <a:rPr lang="zh-TW" altLang="en-US" smtClean="0"/>
              <a:pPr>
                <a:defRPr/>
              </a:pPr>
              <a:t>65</a:t>
            </a:fld>
            <a:endParaRPr lang="zh-TW" altLang="en-US"/>
          </a:p>
        </p:txBody>
      </p:sp>
    </p:spTree>
    <p:extLst>
      <p:ext uri="{BB962C8B-B14F-4D97-AF65-F5344CB8AC3E}">
        <p14:creationId xmlns:p14="http://schemas.microsoft.com/office/powerpoint/2010/main" val="8055761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a:t>
            </a:r>
            <a:endParaRPr lang="en-US" altLang="zh-TW"/>
          </a:p>
          <a:p>
            <a:r>
              <a:rPr lang="zh-TW" altLang="en-US"/>
              <a:t>再次</a:t>
            </a:r>
            <a:r>
              <a:rPr lang="zh-TW" altLang="en-US" dirty="0"/>
              <a:t>感謝</a:t>
            </a:r>
            <a:r>
              <a:rPr lang="zh-TW" altLang="en-US" dirty="0">
                <a:solidFill>
                  <a:schemeClr val="tx1">
                    <a:lumMod val="50000"/>
                  </a:schemeClr>
                </a:solidFill>
                <a:latin typeface="Times New Roman" pitchFamily="18" charset="0"/>
                <a:cs typeface="Times New Roman" pitchFamily="18" charset="0"/>
              </a:rPr>
              <a:t>各位口試委員出席我的口試審查，</a:t>
            </a:r>
            <a:endParaRPr lang="en-US" altLang="zh-TW" dirty="0">
              <a:solidFill>
                <a:schemeClr val="tx1">
                  <a:lumMod val="50000"/>
                </a:schemeClr>
              </a:solidFill>
              <a:latin typeface="Times New Roman" pitchFamily="18" charset="0"/>
              <a:cs typeface="Times New Roman" pitchFamily="18" charset="0"/>
            </a:endParaRPr>
          </a:p>
          <a:p>
            <a:r>
              <a:rPr lang="zh-TW" altLang="en-US" dirty="0">
                <a:solidFill>
                  <a:schemeClr val="tx1">
                    <a:lumMod val="50000"/>
                  </a:schemeClr>
                </a:solidFill>
                <a:latin typeface="Times New Roman" pitchFamily="18" charset="0"/>
                <a:cs typeface="Times New Roman" pitchFamily="18" charset="0"/>
              </a:rPr>
              <a:t>並感謝</a:t>
            </a:r>
            <a:r>
              <a:rPr lang="zh-TW" altLang="en-US" dirty="0"/>
              <a:t>各位口試委員、教授及同學們的聆聽與建議</a:t>
            </a:r>
            <a:r>
              <a:rPr lang="en-US" altLang="zh-TW" dirty="0"/>
              <a:t>!</a:t>
            </a:r>
            <a:endParaRPr lang="zh-TW" altLang="en-US" dirty="0"/>
          </a:p>
        </p:txBody>
      </p:sp>
      <p:sp>
        <p:nvSpPr>
          <p:cNvPr id="4" name="投影片編號版面配置區 3"/>
          <p:cNvSpPr>
            <a:spLocks noGrp="1"/>
          </p:cNvSpPr>
          <p:nvPr>
            <p:ph type="sldNum" sz="quarter" idx="10"/>
          </p:nvPr>
        </p:nvSpPr>
        <p:spPr/>
        <p:txBody>
          <a:bodyPr/>
          <a:lstStyle/>
          <a:p>
            <a:pPr>
              <a:defRPr/>
            </a:pPr>
            <a:fld id="{266BD168-1396-4F32-9B42-E9B8BD051D4E}" type="slidenum">
              <a:rPr lang="zh-TW" altLang="en-US" smtClean="0"/>
              <a:pPr>
                <a:defRPr/>
              </a:pPr>
              <a:t>66</a:t>
            </a:fld>
            <a:endParaRPr lang="zh-TW" altLang="en-US"/>
          </a:p>
        </p:txBody>
      </p:sp>
    </p:spTree>
    <p:extLst>
      <p:ext uri="{BB962C8B-B14F-4D97-AF65-F5344CB8AC3E}">
        <p14:creationId xmlns:p14="http://schemas.microsoft.com/office/powerpoint/2010/main" val="101432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solidFill>
                  <a:srgbClr val="000000"/>
                </a:solidFill>
              </a:rPr>
              <a:t>因此，國內外有許多為自動化監測嬰兒狀態之研究，主要有兩種機制：</a:t>
            </a:r>
            <a:endParaRPr lang="en-US" altLang="zh-TW" dirty="0">
              <a:solidFill>
                <a:srgbClr val="000000"/>
              </a:solidFill>
            </a:endParaRPr>
          </a:p>
          <a:p>
            <a:pPr marL="0" indent="0">
              <a:buNone/>
            </a:pPr>
            <a:r>
              <a:rPr lang="en-US" altLang="zh-TW" dirty="0">
                <a:solidFill>
                  <a:srgbClr val="000000"/>
                </a:solidFill>
              </a:rPr>
              <a:t>1.</a:t>
            </a:r>
            <a:r>
              <a:rPr lang="zh-TW" altLang="en-US" dirty="0">
                <a:solidFill>
                  <a:srgbClr val="000000"/>
                </a:solidFill>
              </a:rPr>
              <a:t> 使用感測器量測嬰兒特定生理訊號，如：測量嬰兒的心率、呼吸頻率、 體溫、身體位置及周圍氣體濃度等，透過收集到的數值判定被監測嬰兒的狀態。</a:t>
            </a:r>
            <a:endParaRPr lang="en-US" altLang="zh-TW" dirty="0">
              <a:solidFill>
                <a:srgbClr val="000000"/>
              </a:solidFill>
            </a:endParaRPr>
          </a:p>
          <a:p>
            <a:pPr marL="0" indent="0">
              <a:buNone/>
            </a:pPr>
            <a:r>
              <a:rPr lang="zh-TW" altLang="en-US" dirty="0">
                <a:solidFill>
                  <a:srgbClr val="000000"/>
                </a:solidFill>
              </a:rPr>
              <a:t>但這樣的偵測功能具有單一性，若想偵測其他生理訊號時，就需要增設更多不同種類的感測器；此外，這樣的裝置也可能影響嬰兒活動，並產生更多潛在的危險，如：裝置纏繞嬰兒或孩童誤食裝置等。</a:t>
            </a:r>
            <a:endParaRPr lang="en-US" altLang="zh-TW" dirty="0">
              <a:solidFill>
                <a:srgbClr val="000000"/>
              </a:solidFill>
            </a:endParaRPr>
          </a:p>
          <a:p>
            <a:pPr marL="0" indent="0">
              <a:buNone/>
            </a:pPr>
            <a:endParaRPr lang="en-US" altLang="zh-TW" dirty="0">
              <a:solidFill>
                <a:srgbClr val="000000"/>
              </a:solidFill>
            </a:endParaRPr>
          </a:p>
          <a:p>
            <a:pPr marL="0" indent="0">
              <a:buNone/>
            </a:pPr>
            <a:r>
              <a:rPr lang="en-US" altLang="zh-TW" dirty="0">
                <a:solidFill>
                  <a:srgbClr val="000000"/>
                </a:solidFill>
              </a:rPr>
              <a:t>2.</a:t>
            </a:r>
            <a:r>
              <a:rPr lang="zh-TW" altLang="en-US" dirty="0">
                <a:solidFill>
                  <a:srgbClr val="000000"/>
                </a:solidFill>
              </a:rPr>
              <a:t> 透過電腦視覺偵測嬰兒影像，判定嬰兒是否處於危險狀態。</a:t>
            </a:r>
            <a:endParaRPr lang="en-US" altLang="zh-TW" dirty="0">
              <a:solidFill>
                <a:srgbClr val="000000"/>
              </a:solidFill>
            </a:endParaRPr>
          </a:p>
          <a:p>
            <a:pPr marL="0" indent="0">
              <a:buNone/>
            </a:pPr>
            <a:r>
              <a:rPr lang="zh-TW" altLang="en-US" dirty="0">
                <a:solidFill>
                  <a:srgbClr val="000000"/>
                </a:solidFill>
              </a:rPr>
              <a:t>然而，現有研究中，多僅針對嬰兒的呼吸頻率、面部特徵或單一睡姿進行偵測。</a:t>
            </a:r>
            <a:endParaRPr lang="en-US" altLang="zh-TW" dirty="0">
              <a:solidFill>
                <a:srgbClr val="000000"/>
              </a:solidFill>
            </a:endParaRPr>
          </a:p>
        </p:txBody>
      </p:sp>
    </p:spTree>
    <p:extLst>
      <p:ext uri="{BB962C8B-B14F-4D97-AF65-F5344CB8AC3E}">
        <p14:creationId xmlns:p14="http://schemas.microsoft.com/office/powerpoint/2010/main" val="2525745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rgbClr val="000000"/>
                </a:solidFill>
              </a:rPr>
              <a:t>因此，根據上述的研究動機，接著介紹本文的研究目的。</a:t>
            </a:r>
            <a:endParaRPr lang="en-US" altLang="zh-TW" dirty="0">
              <a:solidFill>
                <a:srgbClr val="000000"/>
              </a:solidFill>
            </a:endParaRPr>
          </a:p>
          <a:p>
            <a:pPr marL="0" indent="0">
              <a:buNone/>
            </a:pPr>
            <a:endParaRPr lang="en-US" altLang="zh-TW" dirty="0">
              <a:solidFill>
                <a:srgbClr val="000000"/>
              </a:solidFill>
            </a:endParaRPr>
          </a:p>
          <a:p>
            <a:pPr marL="0" indent="0">
              <a:buNone/>
            </a:pPr>
            <a:r>
              <a:rPr lang="zh-TW" altLang="en-US" dirty="0">
                <a:solidFill>
                  <a:srgbClr val="000000"/>
                </a:solidFill>
              </a:rPr>
              <a:t>本論文基於深度學習技術，透過嬰兒影像達成兩大目標：</a:t>
            </a:r>
            <a:endParaRPr lang="en-US" altLang="zh-TW" dirty="0">
              <a:solidFill>
                <a:srgbClr val="000000"/>
              </a:solidFill>
            </a:endParaRPr>
          </a:p>
          <a:p>
            <a:pPr marL="228600" indent="-228600">
              <a:buAutoNum type="arabicPeriod"/>
            </a:pPr>
            <a:r>
              <a:rPr lang="zh-TW" altLang="en-US" dirty="0">
                <a:solidFill>
                  <a:srgbClr val="000000"/>
                </a:solidFill>
              </a:rPr>
              <a:t>辨識嬰兒的基礎姿勢，包含：正躺、趴躺、坐姿及站立。</a:t>
            </a:r>
            <a:endParaRPr lang="en-US" altLang="zh-TW" dirty="0">
              <a:solidFill>
                <a:srgbClr val="000000"/>
              </a:solidFill>
            </a:endParaRPr>
          </a:p>
          <a:p>
            <a:pPr marL="228600" indent="-228600">
              <a:buAutoNum type="arabicPeriod"/>
            </a:pPr>
            <a:r>
              <a:rPr lang="zh-TW" altLang="en-US" dirty="0">
                <a:solidFill>
                  <a:srgbClr val="000000"/>
                </a:solidFill>
              </a:rPr>
              <a:t>辨識嬰兒臉部遮擋，也就是判斷嬰兒的面部是否因嘔吐物或毛巾等外物遮蔽。</a:t>
            </a:r>
            <a:endParaRPr lang="en-US" altLang="zh-TW" dirty="0">
              <a:solidFill>
                <a:srgbClr val="000000"/>
              </a:solidFill>
            </a:endParaRPr>
          </a:p>
          <a:p>
            <a:pPr marL="0" indent="0">
              <a:buNone/>
            </a:pPr>
            <a:endParaRPr lang="en-US" altLang="zh-TW" dirty="0">
              <a:solidFill>
                <a:srgbClr val="000000"/>
              </a:solidFill>
            </a:endParaRPr>
          </a:p>
          <a:p>
            <a:pPr marL="0" indent="0">
              <a:buNone/>
            </a:pPr>
            <a:r>
              <a:rPr lang="zh-TW" altLang="en-US" dirty="0">
                <a:solidFill>
                  <a:srgbClr val="000000"/>
                </a:solidFill>
              </a:rPr>
              <a:t>透過下表，可以清楚看到本篇研究的價值在於：</a:t>
            </a:r>
            <a:endParaRPr lang="en-US" altLang="zh-TW" dirty="0">
              <a:solidFill>
                <a:srgbClr val="000000"/>
              </a:solidFill>
            </a:endParaRPr>
          </a:p>
          <a:p>
            <a:pPr marL="0" indent="0">
              <a:buNone/>
            </a:pPr>
            <a:r>
              <a:rPr lang="zh-TW" altLang="en-US" dirty="0">
                <a:solidFill>
                  <a:srgbClr val="000000"/>
                </a:solidFill>
              </a:rPr>
              <a:t>避免了感測器式偵測，會干擾嬰兒行為的缺點；</a:t>
            </a:r>
            <a:endParaRPr lang="en-US" altLang="zh-TW" dirty="0">
              <a:solidFill>
                <a:srgbClr val="000000"/>
              </a:solidFill>
            </a:endParaRPr>
          </a:p>
          <a:p>
            <a:pPr marL="0" indent="0">
              <a:buNone/>
            </a:pPr>
            <a:r>
              <a:rPr lang="zh-TW" altLang="en-US" dirty="0">
                <a:solidFill>
                  <a:srgbClr val="000000"/>
                </a:solidFill>
              </a:rPr>
              <a:t>且有別於既有影像式偵測的研究，較無對嬰兒姿勢辨識的研究，</a:t>
            </a:r>
            <a:endParaRPr lang="en-US" altLang="zh-TW" dirty="0">
              <a:solidFill>
                <a:srgbClr val="000000"/>
              </a:solidFill>
            </a:endParaRPr>
          </a:p>
          <a:p>
            <a:pPr marL="0" indent="0">
              <a:buNone/>
            </a:pPr>
            <a:r>
              <a:rPr lang="zh-TW" altLang="en-US" dirty="0">
                <a:solidFill>
                  <a:srgbClr val="000000"/>
                </a:solidFill>
              </a:rPr>
              <a:t>本文開發了同時偵測嬰兒姿勢及臉部等多情境之監測系統。</a:t>
            </a:r>
            <a:endParaRPr lang="en-US" altLang="zh-TW" dirty="0">
              <a:solidFill>
                <a:srgbClr val="000000"/>
              </a:solidFill>
            </a:endParaRPr>
          </a:p>
        </p:txBody>
      </p:sp>
    </p:spTree>
    <p:extLst>
      <p:ext uri="{BB962C8B-B14F-4D97-AF65-F5344CB8AC3E}">
        <p14:creationId xmlns:p14="http://schemas.microsoft.com/office/powerpoint/2010/main" val="443669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solidFill>
                  <a:srgbClr val="000000"/>
                </a:solidFill>
              </a:rPr>
              <a:t>第二部分說明有關本論文的背景知識及文獻回顧等相關研究，包含嬰兒猝死症、嬰兒監測系統、殘差神經網路及人臉偵測。</a:t>
            </a:r>
            <a:endParaRPr lang="en-US" altLang="zh-TW" dirty="0">
              <a:solidFill>
                <a:srgbClr val="000000"/>
              </a:solidFill>
            </a:endParaRPr>
          </a:p>
          <a:p>
            <a:endParaRPr lang="en-US" altLang="zh-TW" dirty="0">
              <a:solidFill>
                <a:srgbClr val="000000"/>
              </a:solidFill>
            </a:endParaRPr>
          </a:p>
          <a:p>
            <a:r>
              <a:rPr lang="zh-TW" altLang="en-US" dirty="0">
                <a:solidFill>
                  <a:srgbClr val="000000"/>
                </a:solidFill>
              </a:rPr>
              <a:t>首先介紹嬰兒猝死症。</a:t>
            </a:r>
            <a:endParaRPr lang="en-US" altLang="zh-TW" dirty="0">
              <a:solidFill>
                <a:srgbClr val="000000"/>
              </a:solidFill>
            </a:endParaRPr>
          </a:p>
        </p:txBody>
      </p:sp>
    </p:spTree>
    <p:extLst>
      <p:ext uri="{BB962C8B-B14F-4D97-AF65-F5344CB8AC3E}">
        <p14:creationId xmlns:p14="http://schemas.microsoft.com/office/powerpoint/2010/main" val="4613157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250826" y="6335715"/>
            <a:ext cx="15843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spcBef>
                <a:spcPct val="50000"/>
              </a:spcBef>
              <a:defRPr/>
            </a:pPr>
            <a:r>
              <a:rPr kumimoji="0" lang="en-US" altLang="zh-TW" sz="3000" b="1">
                <a:solidFill>
                  <a:schemeClr val="bg1"/>
                </a:solidFill>
              </a:rPr>
              <a:t>CI LAB</a:t>
            </a:r>
          </a:p>
        </p:txBody>
      </p:sp>
      <p:sp>
        <p:nvSpPr>
          <p:cNvPr id="5" name="Text Box 14"/>
          <p:cNvSpPr txBox="1">
            <a:spLocks noChangeArrowheads="1"/>
          </p:cNvSpPr>
          <p:nvPr/>
        </p:nvSpPr>
        <p:spPr bwMode="auto">
          <a:xfrm>
            <a:off x="2195514" y="6453188"/>
            <a:ext cx="69484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spcBef>
                <a:spcPct val="50000"/>
              </a:spcBef>
              <a:defRPr/>
            </a:pPr>
            <a:r>
              <a:rPr kumimoji="0" lang="en-US" altLang="zh-TW">
                <a:solidFill>
                  <a:schemeClr val="bg1"/>
                </a:solidFill>
              </a:rPr>
              <a:t>Computational Intelligence and Human-Computer Interaction Lab.</a:t>
            </a:r>
          </a:p>
        </p:txBody>
      </p:sp>
      <p:sp>
        <p:nvSpPr>
          <p:cNvPr id="273416" name="Rectangle 8"/>
          <p:cNvSpPr>
            <a:spLocks noGrp="1" noChangeArrowheads="1"/>
          </p:cNvSpPr>
          <p:nvPr>
            <p:ph type="subTitle" idx="1"/>
          </p:nvPr>
        </p:nvSpPr>
        <p:spPr>
          <a:xfrm>
            <a:off x="971550" y="4221163"/>
            <a:ext cx="4013200" cy="1822450"/>
          </a:xfrm>
        </p:spPr>
        <p:txBody>
          <a:bodyPr anchor="b"/>
          <a:lstStyle>
            <a:lvl1pPr marL="0" indent="0">
              <a:buFont typeface="Wingdings" pitchFamily="2" charset="2"/>
              <a:buNone/>
              <a:defRPr>
                <a:solidFill>
                  <a:srgbClr val="50563D"/>
                </a:solidFill>
              </a:defRPr>
            </a:lvl1pPr>
          </a:lstStyle>
          <a:p>
            <a:r>
              <a:rPr lang="zh-TW" altLang="en-US"/>
              <a:t>按一下以編輯母片副標題樣式</a:t>
            </a:r>
          </a:p>
        </p:txBody>
      </p:sp>
      <p:sp>
        <p:nvSpPr>
          <p:cNvPr id="273420" name="Rectangle 12"/>
          <p:cNvSpPr>
            <a:spLocks noGrp="1" noChangeArrowheads="1"/>
          </p:cNvSpPr>
          <p:nvPr>
            <p:ph type="ctrTitle" sz="quarter"/>
          </p:nvPr>
        </p:nvSpPr>
        <p:spPr>
          <a:xfrm>
            <a:off x="468313" y="2060575"/>
            <a:ext cx="8229600" cy="1905000"/>
          </a:xfrm>
          <a:prstGeom prst="roundRect">
            <a:avLst>
              <a:gd name="adj" fmla="val 8167"/>
            </a:avLst>
          </a:prstGeom>
        </p:spPr>
        <p:txBody>
          <a:bodyPr anchor="ctr"/>
          <a:lstStyle>
            <a:lvl1pPr algn="ctr">
              <a:defRPr sz="4000">
                <a:solidFill>
                  <a:srgbClr val="3C4229"/>
                </a:solidFill>
              </a:defRPr>
            </a:lvl1pPr>
          </a:lstStyle>
          <a:p>
            <a:r>
              <a:rPr lang="zh-TW" altLang="en-US"/>
              <a:t>按一下以編輯母片標題樣式</a:t>
            </a:r>
          </a:p>
        </p:txBody>
      </p:sp>
      <p:sp>
        <p:nvSpPr>
          <p:cNvPr id="6" name="Rectangle 9"/>
          <p:cNvSpPr>
            <a:spLocks noGrp="1" noChangeArrowheads="1"/>
          </p:cNvSpPr>
          <p:nvPr>
            <p:ph type="dt" sz="quarter" idx="10"/>
          </p:nvPr>
        </p:nvSpPr>
        <p:spPr>
          <a:xfrm>
            <a:off x="2484439" y="6021388"/>
            <a:ext cx="2130425" cy="474662"/>
          </a:xfrm>
        </p:spPr>
        <p:txBody>
          <a:bodyPr/>
          <a:lstStyle>
            <a:lvl1pPr>
              <a:defRPr>
                <a:solidFill>
                  <a:schemeClr val="bg1"/>
                </a:solidFill>
              </a:defRPr>
            </a:lvl1pPr>
          </a:lstStyle>
          <a:p>
            <a:pPr>
              <a:defRPr/>
            </a:pPr>
            <a:fld id="{8C013BA8-90A2-4164-9995-0C9568871E30}" type="datetime1">
              <a:rPr lang="zh-TW" altLang="en-US"/>
              <a:pPr>
                <a:defRPr/>
              </a:pPr>
              <a:t>2022/7/6</a:t>
            </a:fld>
            <a:endParaRPr lang="zh-TW" altLang="en-US"/>
          </a:p>
        </p:txBody>
      </p:sp>
      <p:sp>
        <p:nvSpPr>
          <p:cNvPr id="7" name="Rectangle 10"/>
          <p:cNvSpPr>
            <a:spLocks noGrp="1" noChangeArrowheads="1"/>
          </p:cNvSpPr>
          <p:nvPr>
            <p:ph type="ftr" sz="quarter" idx="11"/>
          </p:nvPr>
        </p:nvSpPr>
        <p:spPr>
          <a:xfrm>
            <a:off x="5724525" y="6021388"/>
            <a:ext cx="2897188" cy="474662"/>
          </a:xfrm>
        </p:spPr>
        <p:txBody>
          <a:bodyPr/>
          <a:lstStyle>
            <a:lvl1pPr algn="r">
              <a:defRPr/>
            </a:lvl1pPr>
          </a:lstStyle>
          <a:p>
            <a:pPr>
              <a:defRPr/>
            </a:pPr>
            <a:endParaRPr lang="zh-TW" altLang="en-US"/>
          </a:p>
        </p:txBody>
      </p:sp>
      <p:sp>
        <p:nvSpPr>
          <p:cNvPr id="8" name="Rectangle 11"/>
          <p:cNvSpPr>
            <a:spLocks noGrp="1" noChangeArrowheads="1"/>
          </p:cNvSpPr>
          <p:nvPr>
            <p:ph type="sldNum" sz="quarter" idx="12"/>
          </p:nvPr>
        </p:nvSpPr>
        <p:spPr>
          <a:xfrm>
            <a:off x="179388" y="6369050"/>
            <a:ext cx="1471612" cy="488950"/>
          </a:xfrm>
        </p:spPr>
        <p:txBody>
          <a:bodyPr anchorCtr="0"/>
          <a:lstStyle>
            <a:lvl1pPr>
              <a:defRPr/>
            </a:lvl1pPr>
          </a:lstStyle>
          <a:p>
            <a:pPr>
              <a:defRPr/>
            </a:pPr>
            <a:fld id="{CD476232-BCCA-4055-89E7-39D932A1578A}" type="slidenum">
              <a:rPr lang="zh-TW" altLang="en-US"/>
              <a:pPr>
                <a:defRPr/>
              </a:pPr>
              <a:t>‹#›</a:t>
            </a:fld>
            <a:endParaRPr lang="zh-TW" altLang="en-US"/>
          </a:p>
        </p:txBody>
      </p:sp>
    </p:spTree>
    <p:extLst>
      <p:ext uri="{BB962C8B-B14F-4D97-AF65-F5344CB8AC3E}">
        <p14:creationId xmlns:p14="http://schemas.microsoft.com/office/powerpoint/2010/main" val="3091895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11"/>
          <p:cNvSpPr>
            <a:spLocks noGrp="1" noChangeArrowheads="1"/>
          </p:cNvSpPr>
          <p:nvPr>
            <p:ph type="dt" sz="half" idx="10"/>
          </p:nvPr>
        </p:nvSpPr>
        <p:spPr>
          <a:ln/>
        </p:spPr>
        <p:txBody>
          <a:bodyPr/>
          <a:lstStyle>
            <a:lvl1pPr>
              <a:defRPr/>
            </a:lvl1pPr>
          </a:lstStyle>
          <a:p>
            <a:pPr>
              <a:defRPr/>
            </a:pPr>
            <a:fld id="{E60888E4-54BC-4409-906A-10E53CA75D22}" type="datetime1">
              <a:rPr lang="zh-TW" altLang="en-US"/>
              <a:pPr>
                <a:defRPr/>
              </a:pPr>
              <a:t>2022/7/6</a:t>
            </a:fld>
            <a:endParaRPr lang="zh-TW" alt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6" name="Rectangle 13"/>
          <p:cNvSpPr>
            <a:spLocks noGrp="1" noChangeArrowheads="1"/>
          </p:cNvSpPr>
          <p:nvPr>
            <p:ph type="sldNum" sz="quarter" idx="12"/>
          </p:nvPr>
        </p:nvSpPr>
        <p:spPr>
          <a:ln/>
        </p:spPr>
        <p:txBody>
          <a:bodyPr/>
          <a:lstStyle>
            <a:lvl1pPr>
              <a:defRPr/>
            </a:lvl1pPr>
          </a:lstStyle>
          <a:p>
            <a:pPr>
              <a:defRPr/>
            </a:pPr>
            <a:fld id="{990D1B69-3BBA-4B9D-9B7F-ADB82CA453D8}" type="slidenum">
              <a:rPr lang="zh-TW" altLang="en-US"/>
              <a:pPr>
                <a:defRPr/>
              </a:pPr>
              <a:t>‹#›</a:t>
            </a:fld>
            <a:endParaRPr lang="zh-TW" altLang="en-US"/>
          </a:p>
        </p:txBody>
      </p:sp>
    </p:spTree>
    <p:extLst>
      <p:ext uri="{BB962C8B-B14F-4D97-AF65-F5344CB8AC3E}">
        <p14:creationId xmlns:p14="http://schemas.microsoft.com/office/powerpoint/2010/main" val="246952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826250" y="188913"/>
            <a:ext cx="1998663" cy="574040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827089" y="188913"/>
            <a:ext cx="5846762" cy="57404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11"/>
          <p:cNvSpPr>
            <a:spLocks noGrp="1" noChangeArrowheads="1"/>
          </p:cNvSpPr>
          <p:nvPr>
            <p:ph type="dt" sz="half" idx="10"/>
          </p:nvPr>
        </p:nvSpPr>
        <p:spPr>
          <a:ln/>
        </p:spPr>
        <p:txBody>
          <a:bodyPr/>
          <a:lstStyle>
            <a:lvl1pPr>
              <a:defRPr/>
            </a:lvl1pPr>
          </a:lstStyle>
          <a:p>
            <a:pPr>
              <a:defRPr/>
            </a:pPr>
            <a:fld id="{D184F33C-6C67-4758-BB1F-76B687559B6E}" type="datetime1">
              <a:rPr lang="zh-TW" altLang="en-US"/>
              <a:pPr>
                <a:defRPr/>
              </a:pPr>
              <a:t>2022/7/6</a:t>
            </a:fld>
            <a:endParaRPr lang="zh-TW" alt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6" name="Rectangle 13"/>
          <p:cNvSpPr>
            <a:spLocks noGrp="1" noChangeArrowheads="1"/>
          </p:cNvSpPr>
          <p:nvPr>
            <p:ph type="sldNum" sz="quarter" idx="12"/>
          </p:nvPr>
        </p:nvSpPr>
        <p:spPr>
          <a:ln/>
        </p:spPr>
        <p:txBody>
          <a:bodyPr/>
          <a:lstStyle>
            <a:lvl1pPr>
              <a:defRPr/>
            </a:lvl1pPr>
          </a:lstStyle>
          <a:p>
            <a:pPr>
              <a:defRPr/>
            </a:pPr>
            <a:fld id="{57F081CF-EBD4-41B4-8460-C89822851AC8}" type="slidenum">
              <a:rPr lang="zh-TW" altLang="en-US"/>
              <a:pPr>
                <a:defRPr/>
              </a:pPr>
              <a:t>‹#›</a:t>
            </a:fld>
            <a:endParaRPr lang="zh-TW" altLang="en-US"/>
          </a:p>
        </p:txBody>
      </p:sp>
    </p:spTree>
    <p:extLst>
      <p:ext uri="{BB962C8B-B14F-4D97-AF65-F5344CB8AC3E}">
        <p14:creationId xmlns:p14="http://schemas.microsoft.com/office/powerpoint/2010/main" val="6192798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標題，文字及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900113" y="188913"/>
            <a:ext cx="7924800" cy="11430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827089" y="2205040"/>
            <a:ext cx="3770312" cy="37242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4749800" y="2205040"/>
            <a:ext cx="3770313" cy="178593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4749800" y="4143375"/>
            <a:ext cx="3770313" cy="17859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Rectangle 11"/>
          <p:cNvSpPr>
            <a:spLocks noGrp="1" noChangeArrowheads="1"/>
          </p:cNvSpPr>
          <p:nvPr>
            <p:ph type="dt" sz="half" idx="10"/>
          </p:nvPr>
        </p:nvSpPr>
        <p:spPr>
          <a:ln/>
        </p:spPr>
        <p:txBody>
          <a:bodyPr/>
          <a:lstStyle>
            <a:lvl1pPr>
              <a:defRPr/>
            </a:lvl1pPr>
          </a:lstStyle>
          <a:p>
            <a:pPr>
              <a:defRPr/>
            </a:pPr>
            <a:fld id="{CAF2E342-B2D2-4C5C-827D-39FC3138366A}" type="datetime1">
              <a:rPr lang="zh-TW" altLang="en-US"/>
              <a:pPr>
                <a:defRPr/>
              </a:pPr>
              <a:t>2022/7/6</a:t>
            </a:fld>
            <a:endParaRPr lang="zh-TW" altLang="en-US"/>
          </a:p>
        </p:txBody>
      </p:sp>
      <p:sp>
        <p:nvSpPr>
          <p:cNvPr id="7"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8" name="Rectangle 13"/>
          <p:cNvSpPr>
            <a:spLocks noGrp="1" noChangeArrowheads="1"/>
          </p:cNvSpPr>
          <p:nvPr>
            <p:ph type="sldNum" sz="quarter" idx="12"/>
          </p:nvPr>
        </p:nvSpPr>
        <p:spPr>
          <a:ln/>
        </p:spPr>
        <p:txBody>
          <a:bodyPr/>
          <a:lstStyle>
            <a:lvl1pPr>
              <a:defRPr/>
            </a:lvl1pPr>
          </a:lstStyle>
          <a:p>
            <a:pPr>
              <a:defRPr/>
            </a:pPr>
            <a:fld id="{A2FED601-6EAD-4DE0-99B2-E0730B5569DE}" type="slidenum">
              <a:rPr lang="zh-TW" altLang="en-US"/>
              <a:pPr>
                <a:defRPr/>
              </a:pPr>
              <a:t>‹#›</a:t>
            </a:fld>
            <a:endParaRPr lang="zh-TW" altLang="en-US"/>
          </a:p>
        </p:txBody>
      </p:sp>
    </p:spTree>
    <p:extLst>
      <p:ext uri="{BB962C8B-B14F-4D97-AF65-F5344CB8AC3E}">
        <p14:creationId xmlns:p14="http://schemas.microsoft.com/office/powerpoint/2010/main" val="25570899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900113" y="188913"/>
            <a:ext cx="7924800" cy="11430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827089" y="2205040"/>
            <a:ext cx="3770312" cy="37242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749800" y="2205040"/>
            <a:ext cx="3770313" cy="37242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11"/>
          <p:cNvSpPr>
            <a:spLocks noGrp="1" noChangeArrowheads="1"/>
          </p:cNvSpPr>
          <p:nvPr>
            <p:ph type="dt" sz="half" idx="10"/>
          </p:nvPr>
        </p:nvSpPr>
        <p:spPr>
          <a:ln/>
        </p:spPr>
        <p:txBody>
          <a:bodyPr/>
          <a:lstStyle>
            <a:lvl1pPr>
              <a:defRPr/>
            </a:lvl1pPr>
          </a:lstStyle>
          <a:p>
            <a:pPr>
              <a:defRPr/>
            </a:pPr>
            <a:fld id="{F2BA60FD-8DD7-410D-8D28-80F0829B7A4D}" type="datetime1">
              <a:rPr lang="zh-TW" altLang="en-US"/>
              <a:pPr>
                <a:defRPr/>
              </a:pPr>
              <a:t>2022/7/6</a:t>
            </a:fld>
            <a:endParaRPr lang="zh-TW" alt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7" name="Rectangle 13"/>
          <p:cNvSpPr>
            <a:spLocks noGrp="1" noChangeArrowheads="1"/>
          </p:cNvSpPr>
          <p:nvPr>
            <p:ph type="sldNum" sz="quarter" idx="12"/>
          </p:nvPr>
        </p:nvSpPr>
        <p:spPr>
          <a:ln/>
        </p:spPr>
        <p:txBody>
          <a:bodyPr/>
          <a:lstStyle>
            <a:lvl1pPr>
              <a:defRPr/>
            </a:lvl1pPr>
          </a:lstStyle>
          <a:p>
            <a:pPr>
              <a:defRPr/>
            </a:pPr>
            <a:fld id="{926CE800-1667-4B11-9279-23AD08ED9BA3}" type="slidenum">
              <a:rPr lang="zh-TW" altLang="en-US"/>
              <a:pPr>
                <a:defRPr/>
              </a:pPr>
              <a:t>‹#›</a:t>
            </a:fld>
            <a:endParaRPr lang="zh-TW" altLang="en-US"/>
          </a:p>
        </p:txBody>
      </p:sp>
    </p:spTree>
    <p:extLst>
      <p:ext uri="{BB962C8B-B14F-4D97-AF65-F5344CB8AC3E}">
        <p14:creationId xmlns:p14="http://schemas.microsoft.com/office/powerpoint/2010/main" val="1001214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11"/>
          <p:cNvSpPr>
            <a:spLocks noGrp="1" noChangeArrowheads="1"/>
          </p:cNvSpPr>
          <p:nvPr>
            <p:ph type="dt" sz="half" idx="10"/>
          </p:nvPr>
        </p:nvSpPr>
        <p:spPr/>
        <p:txBody>
          <a:bodyPr/>
          <a:lstStyle>
            <a:lvl1pPr>
              <a:defRPr/>
            </a:lvl1pPr>
          </a:lstStyle>
          <a:p>
            <a:pPr>
              <a:defRPr/>
            </a:pPr>
            <a:fld id="{FB9A487C-3013-4C32-BD6E-3792BFFAF6AE}" type="datetime1">
              <a:rPr lang="zh-TW" altLang="en-US"/>
              <a:pPr>
                <a:defRPr/>
              </a:pPr>
              <a:t>2022/7/6</a:t>
            </a:fld>
            <a:endParaRPr lang="zh-TW" altLang="en-US"/>
          </a:p>
        </p:txBody>
      </p:sp>
      <p:sp>
        <p:nvSpPr>
          <p:cNvPr id="5" name="Rectangle 12"/>
          <p:cNvSpPr>
            <a:spLocks noGrp="1" noChangeArrowheads="1"/>
          </p:cNvSpPr>
          <p:nvPr>
            <p:ph type="ftr" sz="quarter" idx="11"/>
          </p:nvPr>
        </p:nvSpPr>
        <p:spPr/>
        <p:txBody>
          <a:bodyPr/>
          <a:lstStyle>
            <a:lvl1pPr>
              <a:defRPr/>
            </a:lvl1pPr>
          </a:lstStyle>
          <a:p>
            <a:pPr>
              <a:defRPr/>
            </a:pPr>
            <a:endParaRPr lang="zh-TW" altLang="en-US"/>
          </a:p>
        </p:txBody>
      </p:sp>
      <p:sp>
        <p:nvSpPr>
          <p:cNvPr id="6" name="Rectangle 13"/>
          <p:cNvSpPr>
            <a:spLocks noGrp="1" noChangeArrowheads="1"/>
          </p:cNvSpPr>
          <p:nvPr>
            <p:ph type="sldNum" sz="quarter" idx="12"/>
          </p:nvPr>
        </p:nvSpPr>
        <p:spPr>
          <a:xfrm>
            <a:off x="8699501" y="6011863"/>
            <a:ext cx="587375" cy="488950"/>
          </a:xfrm>
        </p:spPr>
        <p:txBody>
          <a:bodyPr/>
          <a:lstStyle>
            <a:lvl1pPr>
              <a:defRPr sz="1400">
                <a:solidFill>
                  <a:srgbClr val="000000"/>
                </a:solidFill>
                <a:latin typeface="Times New Roman" pitchFamily="18" charset="0"/>
                <a:cs typeface="Times New Roman" pitchFamily="18" charset="0"/>
              </a:defRPr>
            </a:lvl1pPr>
          </a:lstStyle>
          <a:p>
            <a:pPr>
              <a:defRPr/>
            </a:pPr>
            <a:fld id="{CB06E463-E5A7-4289-8F6A-2F123AB9A9B1}" type="slidenum">
              <a:rPr lang="zh-TW" altLang="en-US"/>
              <a:pPr>
                <a:defRPr/>
              </a:pPr>
              <a:t>‹#›</a:t>
            </a:fld>
            <a:endParaRPr lang="zh-TW" altLang="en-US"/>
          </a:p>
        </p:txBody>
      </p:sp>
    </p:spTree>
    <p:extLst>
      <p:ext uri="{BB962C8B-B14F-4D97-AF65-F5344CB8AC3E}">
        <p14:creationId xmlns:p14="http://schemas.microsoft.com/office/powerpoint/2010/main" val="4089668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2"/>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Rectangle 11"/>
          <p:cNvSpPr>
            <a:spLocks noGrp="1" noChangeArrowheads="1"/>
          </p:cNvSpPr>
          <p:nvPr>
            <p:ph type="dt" sz="half" idx="10"/>
          </p:nvPr>
        </p:nvSpPr>
        <p:spPr>
          <a:ln/>
        </p:spPr>
        <p:txBody>
          <a:bodyPr/>
          <a:lstStyle>
            <a:lvl1pPr>
              <a:defRPr/>
            </a:lvl1pPr>
          </a:lstStyle>
          <a:p>
            <a:pPr>
              <a:defRPr/>
            </a:pPr>
            <a:fld id="{12B95A95-3F6B-46E0-9BAE-B87E716D5EF4}" type="datetime1">
              <a:rPr lang="zh-TW" altLang="en-US"/>
              <a:pPr>
                <a:defRPr/>
              </a:pPr>
              <a:t>2022/7/6</a:t>
            </a:fld>
            <a:endParaRPr lang="zh-TW" alt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6" name="Rectangle 13"/>
          <p:cNvSpPr>
            <a:spLocks noGrp="1" noChangeArrowheads="1"/>
          </p:cNvSpPr>
          <p:nvPr>
            <p:ph type="sldNum" sz="quarter" idx="12"/>
          </p:nvPr>
        </p:nvSpPr>
        <p:spPr>
          <a:ln/>
        </p:spPr>
        <p:txBody>
          <a:bodyPr/>
          <a:lstStyle>
            <a:lvl1pPr>
              <a:defRPr/>
            </a:lvl1pPr>
          </a:lstStyle>
          <a:p>
            <a:pPr>
              <a:defRPr/>
            </a:pPr>
            <a:fld id="{D3AB4ECB-FCD2-463D-BEBB-6472DE131E7E}" type="slidenum">
              <a:rPr lang="zh-TW" altLang="en-US"/>
              <a:pPr>
                <a:defRPr/>
              </a:pPr>
              <a:t>‹#›</a:t>
            </a:fld>
            <a:endParaRPr lang="zh-TW" altLang="en-US"/>
          </a:p>
        </p:txBody>
      </p:sp>
    </p:spTree>
    <p:extLst>
      <p:ext uri="{BB962C8B-B14F-4D97-AF65-F5344CB8AC3E}">
        <p14:creationId xmlns:p14="http://schemas.microsoft.com/office/powerpoint/2010/main" val="3688658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827089" y="2205040"/>
            <a:ext cx="3770312" cy="3724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749800" y="2205040"/>
            <a:ext cx="3770313" cy="3724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11"/>
          <p:cNvSpPr>
            <a:spLocks noGrp="1" noChangeArrowheads="1"/>
          </p:cNvSpPr>
          <p:nvPr>
            <p:ph type="dt" sz="half" idx="10"/>
          </p:nvPr>
        </p:nvSpPr>
        <p:spPr>
          <a:ln/>
        </p:spPr>
        <p:txBody>
          <a:bodyPr/>
          <a:lstStyle>
            <a:lvl1pPr>
              <a:defRPr/>
            </a:lvl1pPr>
          </a:lstStyle>
          <a:p>
            <a:pPr>
              <a:defRPr/>
            </a:pPr>
            <a:fld id="{66DD528E-DE8A-4613-8D86-4FF48503E95B}" type="datetime1">
              <a:rPr lang="zh-TW" altLang="en-US"/>
              <a:pPr>
                <a:defRPr/>
              </a:pPr>
              <a:t>2022/7/6</a:t>
            </a:fld>
            <a:endParaRPr lang="zh-TW" alt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7" name="Rectangle 13"/>
          <p:cNvSpPr>
            <a:spLocks noGrp="1" noChangeArrowheads="1"/>
          </p:cNvSpPr>
          <p:nvPr>
            <p:ph type="sldNum" sz="quarter" idx="12"/>
          </p:nvPr>
        </p:nvSpPr>
        <p:spPr>
          <a:ln/>
        </p:spPr>
        <p:txBody>
          <a:bodyPr/>
          <a:lstStyle>
            <a:lvl1pPr>
              <a:defRPr/>
            </a:lvl1pPr>
          </a:lstStyle>
          <a:p>
            <a:pPr>
              <a:defRPr/>
            </a:pPr>
            <a:fld id="{F2889221-97A0-4E08-B153-0E9C1DA64DBE}" type="slidenum">
              <a:rPr lang="zh-TW" altLang="en-US"/>
              <a:pPr>
                <a:defRPr/>
              </a:pPr>
              <a:t>‹#›</a:t>
            </a:fld>
            <a:endParaRPr lang="zh-TW" altLang="en-US"/>
          </a:p>
        </p:txBody>
      </p:sp>
    </p:spTree>
    <p:extLst>
      <p:ext uri="{BB962C8B-B14F-4D97-AF65-F5344CB8AC3E}">
        <p14:creationId xmlns:p14="http://schemas.microsoft.com/office/powerpoint/2010/main" val="2663499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11"/>
          <p:cNvSpPr>
            <a:spLocks noGrp="1" noChangeArrowheads="1"/>
          </p:cNvSpPr>
          <p:nvPr>
            <p:ph type="dt" sz="half" idx="10"/>
          </p:nvPr>
        </p:nvSpPr>
        <p:spPr>
          <a:ln/>
        </p:spPr>
        <p:txBody>
          <a:bodyPr/>
          <a:lstStyle>
            <a:lvl1pPr>
              <a:defRPr/>
            </a:lvl1pPr>
          </a:lstStyle>
          <a:p>
            <a:pPr>
              <a:defRPr/>
            </a:pPr>
            <a:fld id="{02427F18-4875-4ECE-93FF-0006C22D150B}" type="datetime1">
              <a:rPr lang="zh-TW" altLang="en-US"/>
              <a:pPr>
                <a:defRPr/>
              </a:pPr>
              <a:t>2022/7/6</a:t>
            </a:fld>
            <a:endParaRPr lang="zh-TW" altLang="en-US"/>
          </a:p>
        </p:txBody>
      </p:sp>
      <p:sp>
        <p:nvSpPr>
          <p:cNvPr id="8"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9" name="Rectangle 13"/>
          <p:cNvSpPr>
            <a:spLocks noGrp="1" noChangeArrowheads="1"/>
          </p:cNvSpPr>
          <p:nvPr>
            <p:ph type="sldNum" sz="quarter" idx="12"/>
          </p:nvPr>
        </p:nvSpPr>
        <p:spPr>
          <a:ln/>
        </p:spPr>
        <p:txBody>
          <a:bodyPr/>
          <a:lstStyle>
            <a:lvl1pPr>
              <a:defRPr/>
            </a:lvl1pPr>
          </a:lstStyle>
          <a:p>
            <a:pPr>
              <a:defRPr/>
            </a:pPr>
            <a:fld id="{5F44B5C1-0103-4749-B486-46B28D775D42}" type="slidenum">
              <a:rPr lang="zh-TW" altLang="en-US"/>
              <a:pPr>
                <a:defRPr/>
              </a:pPr>
              <a:t>‹#›</a:t>
            </a:fld>
            <a:endParaRPr lang="zh-TW" altLang="en-US"/>
          </a:p>
        </p:txBody>
      </p:sp>
    </p:spTree>
    <p:extLst>
      <p:ext uri="{BB962C8B-B14F-4D97-AF65-F5344CB8AC3E}">
        <p14:creationId xmlns:p14="http://schemas.microsoft.com/office/powerpoint/2010/main" val="3034744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Rectangle 11"/>
          <p:cNvSpPr>
            <a:spLocks noGrp="1" noChangeArrowheads="1"/>
          </p:cNvSpPr>
          <p:nvPr>
            <p:ph type="dt" sz="half" idx="10"/>
          </p:nvPr>
        </p:nvSpPr>
        <p:spPr>
          <a:ln/>
        </p:spPr>
        <p:txBody>
          <a:bodyPr/>
          <a:lstStyle>
            <a:lvl1pPr>
              <a:defRPr/>
            </a:lvl1pPr>
          </a:lstStyle>
          <a:p>
            <a:pPr>
              <a:defRPr/>
            </a:pPr>
            <a:fld id="{FD0D0D85-3190-476C-B447-6B156185520A}" type="datetime1">
              <a:rPr lang="zh-TW" altLang="en-US"/>
              <a:pPr>
                <a:defRPr/>
              </a:pPr>
              <a:t>2022/7/6</a:t>
            </a:fld>
            <a:endParaRPr lang="zh-TW" altLang="en-US"/>
          </a:p>
        </p:txBody>
      </p:sp>
      <p:sp>
        <p:nvSpPr>
          <p:cNvPr id="4"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5" name="Rectangle 13"/>
          <p:cNvSpPr>
            <a:spLocks noGrp="1" noChangeArrowheads="1"/>
          </p:cNvSpPr>
          <p:nvPr>
            <p:ph type="sldNum" sz="quarter" idx="12"/>
          </p:nvPr>
        </p:nvSpPr>
        <p:spPr>
          <a:ln/>
        </p:spPr>
        <p:txBody>
          <a:bodyPr/>
          <a:lstStyle>
            <a:lvl1pPr>
              <a:defRPr/>
            </a:lvl1pPr>
          </a:lstStyle>
          <a:p>
            <a:pPr>
              <a:defRPr/>
            </a:pPr>
            <a:fld id="{17FC8134-AF3B-4097-A040-D1DD59CDFF18}" type="slidenum">
              <a:rPr lang="zh-TW" altLang="en-US"/>
              <a:pPr>
                <a:defRPr/>
              </a:pPr>
              <a:t>‹#›</a:t>
            </a:fld>
            <a:endParaRPr lang="zh-TW" altLang="en-US"/>
          </a:p>
        </p:txBody>
      </p:sp>
    </p:spTree>
    <p:extLst>
      <p:ext uri="{BB962C8B-B14F-4D97-AF65-F5344CB8AC3E}">
        <p14:creationId xmlns:p14="http://schemas.microsoft.com/office/powerpoint/2010/main" val="2352706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fld id="{E51FC22A-C7D4-4F9E-A35B-5ADCCE9E0809}" type="datetime1">
              <a:rPr lang="zh-TW" altLang="en-US"/>
              <a:pPr>
                <a:defRPr/>
              </a:pPr>
              <a:t>2022/7/6</a:t>
            </a:fld>
            <a:endParaRPr lang="zh-TW" altLang="en-US"/>
          </a:p>
        </p:txBody>
      </p:sp>
      <p:sp>
        <p:nvSpPr>
          <p:cNvPr id="3"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4" name="Rectangle 13"/>
          <p:cNvSpPr>
            <a:spLocks noGrp="1" noChangeArrowheads="1"/>
          </p:cNvSpPr>
          <p:nvPr>
            <p:ph type="sldNum" sz="quarter" idx="12"/>
          </p:nvPr>
        </p:nvSpPr>
        <p:spPr>
          <a:ln/>
        </p:spPr>
        <p:txBody>
          <a:bodyPr/>
          <a:lstStyle>
            <a:lvl1pPr>
              <a:defRPr/>
            </a:lvl1pPr>
          </a:lstStyle>
          <a:p>
            <a:pPr>
              <a:defRPr/>
            </a:pPr>
            <a:fld id="{759E3628-3582-46BB-BE37-B90DDE1FD256}" type="slidenum">
              <a:rPr lang="zh-TW" altLang="en-US"/>
              <a:pPr>
                <a:defRPr/>
              </a:pPr>
              <a:t>‹#›</a:t>
            </a:fld>
            <a:endParaRPr lang="zh-TW" altLang="en-US"/>
          </a:p>
        </p:txBody>
      </p:sp>
    </p:spTree>
    <p:extLst>
      <p:ext uri="{BB962C8B-B14F-4D97-AF65-F5344CB8AC3E}">
        <p14:creationId xmlns:p14="http://schemas.microsoft.com/office/powerpoint/2010/main" val="35513783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1" y="273050"/>
            <a:ext cx="3008313" cy="1162050"/>
          </a:xfrm>
        </p:spPr>
        <p:txBody>
          <a:bodyPr/>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11"/>
          <p:cNvSpPr>
            <a:spLocks noGrp="1" noChangeArrowheads="1"/>
          </p:cNvSpPr>
          <p:nvPr>
            <p:ph type="dt" sz="half" idx="10"/>
          </p:nvPr>
        </p:nvSpPr>
        <p:spPr>
          <a:ln/>
        </p:spPr>
        <p:txBody>
          <a:bodyPr/>
          <a:lstStyle>
            <a:lvl1pPr>
              <a:defRPr/>
            </a:lvl1pPr>
          </a:lstStyle>
          <a:p>
            <a:pPr>
              <a:defRPr/>
            </a:pPr>
            <a:fld id="{6C35946F-0D5E-4010-A139-16A8C3460945}" type="datetime1">
              <a:rPr lang="zh-TW" altLang="en-US"/>
              <a:pPr>
                <a:defRPr/>
              </a:pPr>
              <a:t>2022/7/6</a:t>
            </a:fld>
            <a:endParaRPr lang="zh-TW" alt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7" name="Rectangle 13"/>
          <p:cNvSpPr>
            <a:spLocks noGrp="1" noChangeArrowheads="1"/>
          </p:cNvSpPr>
          <p:nvPr>
            <p:ph type="sldNum" sz="quarter" idx="12"/>
          </p:nvPr>
        </p:nvSpPr>
        <p:spPr>
          <a:ln/>
        </p:spPr>
        <p:txBody>
          <a:bodyPr/>
          <a:lstStyle>
            <a:lvl1pPr>
              <a:defRPr/>
            </a:lvl1pPr>
          </a:lstStyle>
          <a:p>
            <a:pPr>
              <a:defRPr/>
            </a:pPr>
            <a:fld id="{4460FC04-99F9-4958-AE16-E0D2A4A9DDEC}" type="slidenum">
              <a:rPr lang="zh-TW" altLang="en-US"/>
              <a:pPr>
                <a:defRPr/>
              </a:pPr>
              <a:t>‹#›</a:t>
            </a:fld>
            <a:endParaRPr lang="zh-TW" altLang="en-US"/>
          </a:p>
        </p:txBody>
      </p:sp>
    </p:spTree>
    <p:extLst>
      <p:ext uri="{BB962C8B-B14F-4D97-AF65-F5344CB8AC3E}">
        <p14:creationId xmlns:p14="http://schemas.microsoft.com/office/powerpoint/2010/main" val="182702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TW" altLang="en-US" noProof="0"/>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11"/>
          <p:cNvSpPr>
            <a:spLocks noGrp="1" noChangeArrowheads="1"/>
          </p:cNvSpPr>
          <p:nvPr>
            <p:ph type="dt" sz="half" idx="10"/>
          </p:nvPr>
        </p:nvSpPr>
        <p:spPr>
          <a:ln/>
        </p:spPr>
        <p:txBody>
          <a:bodyPr/>
          <a:lstStyle>
            <a:lvl1pPr>
              <a:defRPr/>
            </a:lvl1pPr>
          </a:lstStyle>
          <a:p>
            <a:pPr>
              <a:defRPr/>
            </a:pPr>
            <a:fld id="{4CD36AB2-53E2-4F08-9DE2-2A757615A23D}" type="datetime1">
              <a:rPr lang="zh-TW" altLang="en-US"/>
              <a:pPr>
                <a:defRPr/>
              </a:pPr>
              <a:t>2022/7/6</a:t>
            </a:fld>
            <a:endParaRPr lang="zh-TW" alt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7" name="Rectangle 13"/>
          <p:cNvSpPr>
            <a:spLocks noGrp="1" noChangeArrowheads="1"/>
          </p:cNvSpPr>
          <p:nvPr>
            <p:ph type="sldNum" sz="quarter" idx="12"/>
          </p:nvPr>
        </p:nvSpPr>
        <p:spPr>
          <a:ln/>
        </p:spPr>
        <p:txBody>
          <a:bodyPr/>
          <a:lstStyle>
            <a:lvl1pPr>
              <a:defRPr/>
            </a:lvl1pPr>
          </a:lstStyle>
          <a:p>
            <a:pPr>
              <a:defRPr/>
            </a:pPr>
            <a:fld id="{F37A8711-436C-4741-B37B-EF94428B682C}" type="slidenum">
              <a:rPr lang="zh-TW" altLang="en-US"/>
              <a:pPr>
                <a:defRPr/>
              </a:pPr>
              <a:t>‹#›</a:t>
            </a:fld>
            <a:endParaRPr lang="zh-TW" altLang="en-US"/>
          </a:p>
        </p:txBody>
      </p:sp>
    </p:spTree>
    <p:extLst>
      <p:ext uri="{BB962C8B-B14F-4D97-AF65-F5344CB8AC3E}">
        <p14:creationId xmlns:p14="http://schemas.microsoft.com/office/powerpoint/2010/main" val="2851909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AutoShape 9"/>
          <p:cNvSpPr>
            <a:spLocks noGrp="1" noChangeArrowheads="1"/>
          </p:cNvSpPr>
          <p:nvPr>
            <p:ph type="title"/>
          </p:nvPr>
        </p:nvSpPr>
        <p:spPr bwMode="auto">
          <a:xfrm>
            <a:off x="900113" y="188913"/>
            <a:ext cx="7924800" cy="1143000"/>
          </a:xfrm>
          <a:prstGeom prst="roundRect">
            <a:avLst>
              <a:gd name="adj" fmla="val 1125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pPr lvl="0"/>
            <a:r>
              <a:rPr lang="zh-TW" altLang="en-US"/>
              <a:t>按一下以編輯母片標題樣式</a:t>
            </a:r>
          </a:p>
        </p:txBody>
      </p:sp>
      <p:sp>
        <p:nvSpPr>
          <p:cNvPr id="1027" name="Rectangle 10"/>
          <p:cNvSpPr>
            <a:spLocks noGrp="1" noChangeArrowheads="1"/>
          </p:cNvSpPr>
          <p:nvPr>
            <p:ph type="body" idx="1"/>
          </p:nvPr>
        </p:nvSpPr>
        <p:spPr bwMode="auto">
          <a:xfrm>
            <a:off x="827089" y="2205040"/>
            <a:ext cx="7693025"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272395" name="Rectangle 11"/>
          <p:cNvSpPr>
            <a:spLocks noGrp="1" noChangeArrowheads="1"/>
          </p:cNvSpPr>
          <p:nvPr>
            <p:ph type="dt" sz="half" idx="2"/>
          </p:nvPr>
        </p:nvSpPr>
        <p:spPr bwMode="auto">
          <a:xfrm>
            <a:off x="2438401" y="6248402"/>
            <a:ext cx="2130425" cy="4746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kumimoji="0" sz="1400">
                <a:latin typeface="Arial" charset="0"/>
                <a:ea typeface="新細明體" charset="-120"/>
              </a:defRPr>
            </a:lvl1pPr>
          </a:lstStyle>
          <a:p>
            <a:pPr>
              <a:defRPr/>
            </a:pPr>
            <a:fld id="{1FB9402C-909C-450E-BD5A-DDBC55252658}" type="datetime1">
              <a:rPr lang="zh-TW" altLang="en-US"/>
              <a:pPr>
                <a:defRPr/>
              </a:pPr>
              <a:t>2022/7/6</a:t>
            </a:fld>
            <a:endParaRPr lang="zh-TW" altLang="en-US"/>
          </a:p>
        </p:txBody>
      </p:sp>
      <p:sp>
        <p:nvSpPr>
          <p:cNvPr id="272396" name="Rectangle 12"/>
          <p:cNvSpPr>
            <a:spLocks noGrp="1" noChangeArrowheads="1"/>
          </p:cNvSpPr>
          <p:nvPr>
            <p:ph type="ftr" sz="quarter" idx="3"/>
          </p:nvPr>
        </p:nvSpPr>
        <p:spPr bwMode="auto">
          <a:xfrm>
            <a:off x="5791200" y="6248402"/>
            <a:ext cx="2897188" cy="4746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kumimoji="0" sz="1400">
                <a:latin typeface="Arial" charset="0"/>
                <a:ea typeface="新細明體" charset="-120"/>
              </a:defRPr>
            </a:lvl1pPr>
          </a:lstStyle>
          <a:p>
            <a:pPr>
              <a:defRPr/>
            </a:pPr>
            <a:endParaRPr lang="zh-TW" altLang="en-US"/>
          </a:p>
        </p:txBody>
      </p:sp>
      <p:sp>
        <p:nvSpPr>
          <p:cNvPr id="272397" name="Rectangle 13"/>
          <p:cNvSpPr>
            <a:spLocks noGrp="1" noChangeArrowheads="1"/>
          </p:cNvSpPr>
          <p:nvPr>
            <p:ph type="sldNum" sz="quarter" idx="4"/>
          </p:nvPr>
        </p:nvSpPr>
        <p:spPr bwMode="auto">
          <a:xfrm>
            <a:off x="84139" y="6242050"/>
            <a:ext cx="587375" cy="488950"/>
          </a:xfrm>
          <a:prstGeom prst="rect">
            <a:avLst/>
          </a:prstGeom>
          <a:noFill/>
          <a:ln w="9525">
            <a:noFill/>
            <a:miter lim="800000"/>
            <a:headEnd/>
            <a:tailEnd/>
          </a:ln>
          <a:effectLst/>
        </p:spPr>
        <p:txBody>
          <a:bodyPr vert="horz" wrap="square" lIns="91440" tIns="45720" rIns="91440" bIns="45720" numCol="1" anchor="b" anchorCtr="1" compatLnSpc="1">
            <a:prstTxWarp prst="textNoShape">
              <a:avLst/>
            </a:prstTxWarp>
          </a:bodyPr>
          <a:lstStyle>
            <a:lvl1pPr fontAlgn="auto">
              <a:spcBef>
                <a:spcPts val="0"/>
              </a:spcBef>
              <a:spcAft>
                <a:spcPts val="0"/>
              </a:spcAft>
              <a:defRPr kumimoji="0" sz="2600" b="1">
                <a:solidFill>
                  <a:schemeClr val="bg1"/>
                </a:solidFill>
                <a:latin typeface="Arial" charset="0"/>
                <a:ea typeface="新細明體" charset="-120"/>
              </a:defRPr>
            </a:lvl1pPr>
          </a:lstStyle>
          <a:p>
            <a:pPr>
              <a:defRPr/>
            </a:pPr>
            <a:fld id="{FB974A13-1727-4760-AE5F-F3878E1E4A40}" type="slidenum">
              <a:rPr lang="zh-TW" altLang="en-US"/>
              <a:pPr>
                <a:defRPr/>
              </a:pPr>
              <a:t>‹#›</a:t>
            </a:fld>
            <a:endParaRPr lang="zh-TW" altLang="en-US"/>
          </a:p>
        </p:txBody>
      </p:sp>
      <p:sp>
        <p:nvSpPr>
          <p:cNvPr id="1031" name="Text Box 14"/>
          <p:cNvSpPr txBox="1">
            <a:spLocks noChangeArrowheads="1"/>
          </p:cNvSpPr>
          <p:nvPr/>
        </p:nvSpPr>
        <p:spPr bwMode="auto">
          <a:xfrm>
            <a:off x="250826" y="6335715"/>
            <a:ext cx="15843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spcBef>
                <a:spcPct val="50000"/>
              </a:spcBef>
              <a:defRPr/>
            </a:pPr>
            <a:r>
              <a:rPr kumimoji="0" lang="en-US" altLang="zh-TW" sz="3000" b="1">
                <a:solidFill>
                  <a:schemeClr val="bg1"/>
                </a:solidFill>
              </a:rPr>
              <a:t>CI LAB</a:t>
            </a:r>
          </a:p>
        </p:txBody>
      </p:sp>
      <p:sp>
        <p:nvSpPr>
          <p:cNvPr id="1032" name="Text Box 15"/>
          <p:cNvSpPr txBox="1">
            <a:spLocks noChangeArrowheads="1"/>
          </p:cNvSpPr>
          <p:nvPr/>
        </p:nvSpPr>
        <p:spPr bwMode="auto">
          <a:xfrm>
            <a:off x="2195514" y="6453188"/>
            <a:ext cx="69484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spcBef>
                <a:spcPct val="50000"/>
              </a:spcBef>
              <a:defRPr/>
            </a:pPr>
            <a:r>
              <a:rPr kumimoji="0" lang="en-US" altLang="zh-TW">
                <a:solidFill>
                  <a:schemeClr val="bg1"/>
                </a:solidFill>
              </a:rPr>
              <a:t>Computational Intelligence and Human-Computer Interaction Lab.</a:t>
            </a:r>
          </a:p>
        </p:txBody>
      </p:sp>
    </p:spTree>
  </p:cSld>
  <p:clrMap bg1="lt1" tx1="dk1" bg2="lt2" tx2="dk2" accent1="accent1" accent2="accent2" accent3="accent3" accent4="accent4" accent5="accent5" accent6="accent6" hlink="hlink" folHlink="folHlink"/>
  <p:sldLayoutIdLst>
    <p:sldLayoutId id="2147483912" r:id="rId1"/>
    <p:sldLayoutId id="2147483913"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Lst>
  <p:hf hdr="0" ftr="0" dt="0"/>
  <p:txStyles>
    <p:titleStyle>
      <a:lvl1pPr algn="l" rtl="0" eaLnBrk="0" fontAlgn="base" hangingPunct="0">
        <a:lnSpc>
          <a:spcPct val="90000"/>
        </a:lnSpc>
        <a:spcBef>
          <a:spcPct val="0"/>
        </a:spcBef>
        <a:spcAft>
          <a:spcPct val="0"/>
        </a:spcAft>
        <a:defRPr kumimoji="1" sz="3600" b="1">
          <a:solidFill>
            <a:srgbClr val="282C29"/>
          </a:solidFill>
          <a:latin typeface="+mj-lt"/>
          <a:ea typeface="+mj-ea"/>
          <a:cs typeface="+mj-cs"/>
        </a:defRPr>
      </a:lvl1pPr>
      <a:lvl2pPr algn="l" rtl="0" eaLnBrk="0" fontAlgn="base" hangingPunct="0">
        <a:lnSpc>
          <a:spcPct val="90000"/>
        </a:lnSpc>
        <a:spcBef>
          <a:spcPct val="0"/>
        </a:spcBef>
        <a:spcAft>
          <a:spcPct val="0"/>
        </a:spcAft>
        <a:defRPr kumimoji="1" sz="3600" b="1">
          <a:solidFill>
            <a:srgbClr val="282C29"/>
          </a:solidFill>
          <a:latin typeface="Arial" charset="0"/>
          <a:ea typeface="標楷體" pitchFamily="65" charset="-120"/>
        </a:defRPr>
      </a:lvl2pPr>
      <a:lvl3pPr algn="l" rtl="0" eaLnBrk="0" fontAlgn="base" hangingPunct="0">
        <a:lnSpc>
          <a:spcPct val="90000"/>
        </a:lnSpc>
        <a:spcBef>
          <a:spcPct val="0"/>
        </a:spcBef>
        <a:spcAft>
          <a:spcPct val="0"/>
        </a:spcAft>
        <a:defRPr kumimoji="1" sz="3600" b="1">
          <a:solidFill>
            <a:srgbClr val="282C29"/>
          </a:solidFill>
          <a:latin typeface="Arial" charset="0"/>
          <a:ea typeface="標楷體" pitchFamily="65" charset="-120"/>
        </a:defRPr>
      </a:lvl3pPr>
      <a:lvl4pPr algn="l" rtl="0" eaLnBrk="0" fontAlgn="base" hangingPunct="0">
        <a:lnSpc>
          <a:spcPct val="90000"/>
        </a:lnSpc>
        <a:spcBef>
          <a:spcPct val="0"/>
        </a:spcBef>
        <a:spcAft>
          <a:spcPct val="0"/>
        </a:spcAft>
        <a:defRPr kumimoji="1" sz="3600" b="1">
          <a:solidFill>
            <a:srgbClr val="282C29"/>
          </a:solidFill>
          <a:latin typeface="Arial" charset="0"/>
          <a:ea typeface="標楷體" pitchFamily="65" charset="-120"/>
        </a:defRPr>
      </a:lvl4pPr>
      <a:lvl5pPr algn="l" rtl="0" eaLnBrk="0" fontAlgn="base" hangingPunct="0">
        <a:lnSpc>
          <a:spcPct val="90000"/>
        </a:lnSpc>
        <a:spcBef>
          <a:spcPct val="0"/>
        </a:spcBef>
        <a:spcAft>
          <a:spcPct val="0"/>
        </a:spcAft>
        <a:defRPr kumimoji="1" sz="3600" b="1">
          <a:solidFill>
            <a:srgbClr val="282C29"/>
          </a:solidFill>
          <a:latin typeface="Arial" charset="0"/>
          <a:ea typeface="標楷體" pitchFamily="65" charset="-120"/>
        </a:defRPr>
      </a:lvl5pPr>
      <a:lvl6pPr marL="457200" algn="l" rtl="0" eaLnBrk="1" fontAlgn="base" hangingPunct="1">
        <a:lnSpc>
          <a:spcPct val="90000"/>
        </a:lnSpc>
        <a:spcBef>
          <a:spcPct val="0"/>
        </a:spcBef>
        <a:spcAft>
          <a:spcPct val="0"/>
        </a:spcAft>
        <a:defRPr kumimoji="1" sz="3600" b="1">
          <a:solidFill>
            <a:srgbClr val="282C29"/>
          </a:solidFill>
          <a:latin typeface="Arial" charset="0"/>
          <a:ea typeface="標楷體" pitchFamily="65" charset="-120"/>
        </a:defRPr>
      </a:lvl6pPr>
      <a:lvl7pPr marL="914400" algn="l" rtl="0" eaLnBrk="1" fontAlgn="base" hangingPunct="1">
        <a:lnSpc>
          <a:spcPct val="90000"/>
        </a:lnSpc>
        <a:spcBef>
          <a:spcPct val="0"/>
        </a:spcBef>
        <a:spcAft>
          <a:spcPct val="0"/>
        </a:spcAft>
        <a:defRPr kumimoji="1" sz="3600" b="1">
          <a:solidFill>
            <a:srgbClr val="282C29"/>
          </a:solidFill>
          <a:latin typeface="Arial" charset="0"/>
          <a:ea typeface="標楷體" pitchFamily="65" charset="-120"/>
        </a:defRPr>
      </a:lvl7pPr>
      <a:lvl8pPr marL="1371600" algn="l" rtl="0" eaLnBrk="1" fontAlgn="base" hangingPunct="1">
        <a:lnSpc>
          <a:spcPct val="90000"/>
        </a:lnSpc>
        <a:spcBef>
          <a:spcPct val="0"/>
        </a:spcBef>
        <a:spcAft>
          <a:spcPct val="0"/>
        </a:spcAft>
        <a:defRPr kumimoji="1" sz="3600" b="1">
          <a:solidFill>
            <a:srgbClr val="282C29"/>
          </a:solidFill>
          <a:latin typeface="Arial" charset="0"/>
          <a:ea typeface="標楷體" pitchFamily="65" charset="-120"/>
        </a:defRPr>
      </a:lvl8pPr>
      <a:lvl9pPr marL="1828800" algn="l" rtl="0" eaLnBrk="1" fontAlgn="base" hangingPunct="1">
        <a:lnSpc>
          <a:spcPct val="90000"/>
        </a:lnSpc>
        <a:spcBef>
          <a:spcPct val="0"/>
        </a:spcBef>
        <a:spcAft>
          <a:spcPct val="0"/>
        </a:spcAft>
        <a:defRPr kumimoji="1" sz="3600" b="1">
          <a:solidFill>
            <a:srgbClr val="282C29"/>
          </a:solidFill>
          <a:latin typeface="Arial" charset="0"/>
          <a:ea typeface="標楷體" pitchFamily="65" charset="-120"/>
        </a:defRPr>
      </a:lvl9pPr>
    </p:titleStyle>
    <p:body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jp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jpeg"/></Relationships>
</file>

<file path=ppt/slides/_rels/slide3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33.jpg"/><Relationship Id="rId4" Type="http://schemas.openxmlformats.org/officeDocument/2006/relationships/image" Target="../media/image32.jp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45.jpg"/><Relationship Id="rId5" Type="http://schemas.openxmlformats.org/officeDocument/2006/relationships/image" Target="../media/image44.jpeg"/><Relationship Id="rId4" Type="http://schemas.openxmlformats.org/officeDocument/2006/relationships/image" Target="../media/image43.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1000127" y="5262563"/>
            <a:ext cx="3857625" cy="830262"/>
          </a:xfrm>
          <a:prstGeom prst="rect">
            <a:avLst/>
          </a:prstGeom>
          <a:noFill/>
          <a:ln w="9525">
            <a:noFill/>
            <a:miter lim="800000"/>
            <a:headEnd/>
            <a:tailEnd/>
          </a:ln>
          <a:effectLst/>
        </p:spPr>
        <p:txBody>
          <a:bodyPr anchor="ctr">
            <a:spAutoFit/>
          </a:bodyPr>
          <a:lstStyle/>
          <a:p>
            <a:pPr>
              <a:tabLst>
                <a:tab pos="3695700" algn="l"/>
              </a:tabLst>
              <a:defRPr/>
            </a:pPr>
            <a:r>
              <a:rPr lang="zh-TW" altLang="en-US" sz="2400" dirty="0">
                <a:solidFill>
                  <a:srgbClr val="000000"/>
                </a:solidFill>
                <a:latin typeface="標楷體" panose="03000509000000000000" pitchFamily="65" charset="-120"/>
                <a:ea typeface="標楷體" panose="03000509000000000000" pitchFamily="65" charset="-120"/>
                <a:cs typeface="Times New Roman" pitchFamily="18" charset="0"/>
              </a:rPr>
              <a:t>研 究 生：王佳君</a:t>
            </a:r>
            <a:endParaRPr lang="zh-TW" altLang="en-US" sz="2400" dirty="0">
              <a:solidFill>
                <a:srgbClr val="000000"/>
              </a:solidFill>
              <a:latin typeface="標楷體" panose="03000509000000000000" pitchFamily="65" charset="-120"/>
              <a:ea typeface="標楷體" panose="03000509000000000000" pitchFamily="65" charset="-120"/>
            </a:endParaRPr>
          </a:p>
          <a:p>
            <a:pPr eaLnBrk="0" hangingPunct="0">
              <a:tabLst>
                <a:tab pos="3695700" algn="l"/>
              </a:tabLst>
              <a:defRPr/>
            </a:pPr>
            <a:r>
              <a:rPr lang="zh-TW" altLang="en-US" sz="2400" dirty="0">
                <a:solidFill>
                  <a:srgbClr val="000000"/>
                </a:solidFill>
                <a:latin typeface="標楷體" panose="03000509000000000000" pitchFamily="65" charset="-120"/>
                <a:ea typeface="標楷體" panose="03000509000000000000" pitchFamily="65" charset="-120"/>
                <a:cs typeface="Times New Roman" pitchFamily="18" charset="0"/>
              </a:rPr>
              <a:t>指導教授：蘇木春 教授</a:t>
            </a:r>
            <a:endParaRPr lang="zh-TW" altLang="en-US" sz="2400" dirty="0">
              <a:solidFill>
                <a:srgbClr val="000000"/>
              </a:solidFill>
              <a:latin typeface="標楷體" panose="03000509000000000000" pitchFamily="65" charset="-120"/>
              <a:ea typeface="標楷體" panose="03000509000000000000" pitchFamily="65" charset="-120"/>
            </a:endParaRPr>
          </a:p>
        </p:txBody>
      </p:sp>
      <p:sp>
        <p:nvSpPr>
          <p:cNvPr id="2" name="矩形 1">
            <a:extLst>
              <a:ext uri="{FF2B5EF4-FFF2-40B4-BE49-F238E27FC236}">
                <a16:creationId xmlns:a16="http://schemas.microsoft.com/office/drawing/2014/main" id="{990BE77E-B2E2-426B-B447-543EB7A34D0D}"/>
              </a:ext>
            </a:extLst>
          </p:cNvPr>
          <p:cNvSpPr/>
          <p:nvPr/>
        </p:nvSpPr>
        <p:spPr>
          <a:xfrm>
            <a:off x="44624" y="2828835"/>
            <a:ext cx="9054752" cy="1200329"/>
          </a:xfrm>
          <a:prstGeom prst="rect">
            <a:avLst/>
          </a:prstGeom>
        </p:spPr>
        <p:txBody>
          <a:bodyPr wrap="square">
            <a:spAutoFit/>
          </a:bodyPr>
          <a:lstStyle/>
          <a:p>
            <a:pPr algn="ctr">
              <a:tabLst>
                <a:tab pos="3695700" algn="l"/>
              </a:tabLst>
              <a:defRPr/>
            </a:pPr>
            <a:r>
              <a:rPr lang="zh-TW" altLang="en-US" sz="2400" b="1" dirty="0">
                <a:solidFill>
                  <a:srgbClr val="000000"/>
                </a:solidFill>
                <a:latin typeface="+mj-ea"/>
                <a:ea typeface="+mj-ea"/>
                <a:cs typeface="Times New Roman" pitchFamily="18" charset="0"/>
              </a:rPr>
              <a:t>基於深度學習之嬰兒危險監測系統</a:t>
            </a:r>
            <a:endParaRPr lang="en-US" altLang="zh-TW" sz="2400" b="1" dirty="0">
              <a:solidFill>
                <a:srgbClr val="000000"/>
              </a:solidFill>
              <a:latin typeface="+mj-ea"/>
              <a:ea typeface="+mj-ea"/>
              <a:cs typeface="Times New Roman" pitchFamily="18" charset="0"/>
            </a:endParaRPr>
          </a:p>
          <a:p>
            <a:pPr algn="ctr">
              <a:tabLst>
                <a:tab pos="3695700" algn="l"/>
              </a:tabLst>
              <a:defRPr/>
            </a:pPr>
            <a:r>
              <a:rPr lang="en-US" altLang="zh-TW" sz="2400" b="1" dirty="0">
                <a:solidFill>
                  <a:srgbClr val="000000"/>
                </a:solidFill>
                <a:latin typeface="+mj-ea"/>
                <a:ea typeface="+mj-ea"/>
                <a:cs typeface="Times New Roman" pitchFamily="18" charset="0"/>
              </a:rPr>
              <a:t>A</a:t>
            </a:r>
            <a:r>
              <a:rPr lang="zh-TW" altLang="en-US" sz="2400" b="1" dirty="0">
                <a:solidFill>
                  <a:srgbClr val="000000"/>
                </a:solidFill>
                <a:latin typeface="+mj-ea"/>
                <a:ea typeface="+mj-ea"/>
                <a:cs typeface="Times New Roman" pitchFamily="18" charset="0"/>
              </a:rPr>
              <a:t> </a:t>
            </a:r>
            <a:r>
              <a:rPr lang="en-US" altLang="zh-TW" sz="2400" b="1" dirty="0">
                <a:solidFill>
                  <a:srgbClr val="000000"/>
                </a:solidFill>
                <a:latin typeface="+mj-ea"/>
                <a:ea typeface="+mj-ea"/>
                <a:cs typeface="Times New Roman" pitchFamily="18" charset="0"/>
              </a:rPr>
              <a:t>Deep-learning-based Danger Monitoring System</a:t>
            </a:r>
          </a:p>
          <a:p>
            <a:pPr algn="ctr">
              <a:tabLst>
                <a:tab pos="3695700" algn="l"/>
              </a:tabLst>
              <a:defRPr/>
            </a:pPr>
            <a:r>
              <a:rPr lang="en-US" altLang="zh-TW" sz="2400" b="1" dirty="0">
                <a:solidFill>
                  <a:srgbClr val="000000"/>
                </a:solidFill>
                <a:latin typeface="+mj-ea"/>
                <a:ea typeface="+mj-ea"/>
                <a:cs typeface="Times New Roman" pitchFamily="18" charset="0"/>
              </a:rPr>
              <a:t>For Infants</a:t>
            </a:r>
          </a:p>
        </p:txBody>
      </p:sp>
    </p:spTree>
  </p:cSld>
  <p:clrMapOvr>
    <a:masterClrMapping/>
  </p:clrMapOvr>
  <mc:AlternateContent xmlns:mc="http://schemas.openxmlformats.org/markup-compatibility/2006" xmlns:p14="http://schemas.microsoft.com/office/powerpoint/2010/main">
    <mc:Choice Requires="p14">
      <p:transition spd="slow" p14:dur="2000" advTm="10845">
        <p:cut/>
      </p:transition>
    </mc:Choice>
    <mc:Fallback xmlns="">
      <p:transition spd="slow" advTm="10845">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嬰兒猝死症 </a:t>
            </a:r>
            <a:r>
              <a:rPr lang="en-US" altLang="zh-TW" b="0" dirty="0">
                <a:solidFill>
                  <a:srgbClr val="000000"/>
                </a:solidFill>
                <a:latin typeface="+mn-lt"/>
                <a:ea typeface="+mn-ea"/>
              </a:rPr>
              <a:t>(1/3)</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10</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一位看似健康的嬰兒在睡眠期間</a:t>
            </a:r>
            <a:r>
              <a:rPr lang="zh-TW" altLang="en-US" dirty="0">
                <a:solidFill>
                  <a:srgbClr val="C00000"/>
                </a:solidFill>
              </a:rPr>
              <a:t>突然死亡</a:t>
            </a:r>
            <a:endParaRPr lang="en-US" altLang="zh-TW" dirty="0">
              <a:solidFill>
                <a:srgbClr val="C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真正致死原因</a:t>
            </a:r>
            <a:r>
              <a:rPr lang="zh-TW" altLang="en-US" dirty="0">
                <a:solidFill>
                  <a:srgbClr val="C00000"/>
                </a:solidFill>
              </a:rPr>
              <a:t>不明確且非單一</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風險因素</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外在因素：</a:t>
            </a:r>
            <a:r>
              <a:rPr lang="zh-TW" altLang="en-US" dirty="0">
                <a:solidFill>
                  <a:srgbClr val="C00000"/>
                </a:solidFill>
              </a:rPr>
              <a:t>俯臥</a:t>
            </a:r>
            <a:r>
              <a:rPr lang="zh-TW" altLang="en-US" dirty="0">
                <a:solidFill>
                  <a:srgbClr val="000000"/>
                </a:solidFill>
              </a:rPr>
              <a:t>、</a:t>
            </a:r>
            <a:r>
              <a:rPr lang="zh-TW" altLang="en-US" dirty="0">
                <a:solidFill>
                  <a:srgbClr val="C00000"/>
                </a:solidFill>
              </a:rPr>
              <a:t>側睡</a:t>
            </a:r>
            <a:r>
              <a:rPr lang="zh-TW" altLang="en-US" dirty="0">
                <a:solidFill>
                  <a:srgbClr val="000000"/>
                </a:solidFill>
              </a:rPr>
              <a:t>及</a:t>
            </a:r>
            <a:r>
              <a:rPr lang="zh-TW" altLang="en-US" dirty="0">
                <a:solidFill>
                  <a:srgbClr val="C00000"/>
                </a:solidFill>
              </a:rPr>
              <a:t>遮蓋臉部</a:t>
            </a:r>
            <a:r>
              <a:rPr lang="zh-TW" altLang="en-US" dirty="0">
                <a:solidFill>
                  <a:srgbClr val="000000"/>
                </a:solidFill>
              </a:rPr>
              <a:t>等</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內在因素：早產、家族遺傳、性別及種族等</a:t>
            </a:r>
            <a:endParaRPr lang="en-US" altLang="zh-TW" dirty="0">
              <a:solidFill>
                <a:srgbClr val="000000"/>
              </a:solidFill>
            </a:endParaRPr>
          </a:p>
        </p:txBody>
      </p:sp>
    </p:spTree>
    <p:extLst>
      <p:ext uri="{BB962C8B-B14F-4D97-AF65-F5344CB8AC3E}">
        <p14:creationId xmlns:p14="http://schemas.microsoft.com/office/powerpoint/2010/main" val="215867219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嬰兒猝死症 </a:t>
            </a:r>
            <a:r>
              <a:rPr lang="en-US" altLang="zh-TW" b="0" dirty="0">
                <a:solidFill>
                  <a:srgbClr val="000000"/>
                </a:solidFill>
                <a:latin typeface="+mn-lt"/>
                <a:ea typeface="+mn-ea"/>
              </a:rPr>
              <a:t>(2/3)</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心肺控制假說：此症</a:t>
            </a:r>
            <a:r>
              <a:rPr lang="zh-TW" altLang="en-US" dirty="0">
                <a:solidFill>
                  <a:srgbClr val="C00000"/>
                </a:solidFill>
              </a:rPr>
              <a:t>有跡可循</a:t>
            </a:r>
            <a:endParaRPr lang="en-US" altLang="zh-TW" dirty="0">
              <a:solidFill>
                <a:srgbClr val="000000"/>
              </a:solidFill>
            </a:endParaRPr>
          </a:p>
          <a:p>
            <a:pPr marL="914400" lvl="1" indent="-457200">
              <a:lnSpc>
                <a:spcPct val="150000"/>
              </a:lnSpc>
              <a:spcBef>
                <a:spcPts val="0"/>
              </a:spcBef>
              <a:spcAft>
                <a:spcPts val="1200"/>
              </a:spcAft>
              <a:buFont typeface="Wingdings" panose="05000000000000000000" pitchFamily="2" charset="2"/>
              <a:buAutoNum type="circleNumWdWhitePlain"/>
            </a:pPr>
            <a:r>
              <a:rPr lang="zh-TW" altLang="en-US" dirty="0">
                <a:solidFill>
                  <a:srgbClr val="000000"/>
                </a:solidFill>
              </a:rPr>
              <a:t>危及生命的事件：造成窒息</a:t>
            </a:r>
            <a:endParaRPr lang="en-US" altLang="zh-TW" dirty="0">
              <a:solidFill>
                <a:srgbClr val="000000"/>
              </a:solidFill>
            </a:endParaRPr>
          </a:p>
          <a:p>
            <a:pPr marL="914400" lvl="1" indent="-457200">
              <a:lnSpc>
                <a:spcPct val="150000"/>
              </a:lnSpc>
              <a:spcBef>
                <a:spcPts val="0"/>
              </a:spcBef>
              <a:spcAft>
                <a:spcPts val="1200"/>
              </a:spcAft>
              <a:buFont typeface="+mj-lt"/>
              <a:buAutoNum type="circleNumWdWhitePlain"/>
            </a:pPr>
            <a:r>
              <a:rPr lang="zh-TW" altLang="en-US" dirty="0">
                <a:solidFill>
                  <a:srgbClr val="000000"/>
                </a:solidFill>
              </a:rPr>
              <a:t>嬰兒無法自行轉頭：無法恢復呼吸</a:t>
            </a:r>
            <a:endParaRPr lang="en-US" altLang="zh-TW" dirty="0">
              <a:solidFill>
                <a:srgbClr val="000000"/>
              </a:solidFill>
            </a:endParaRPr>
          </a:p>
          <a:p>
            <a:pPr marL="914400" lvl="1" indent="-457200">
              <a:lnSpc>
                <a:spcPct val="150000"/>
              </a:lnSpc>
              <a:spcBef>
                <a:spcPts val="0"/>
              </a:spcBef>
              <a:spcAft>
                <a:spcPts val="1200"/>
              </a:spcAft>
              <a:buFont typeface="+mj-lt"/>
              <a:buAutoNum type="circleNumWdWhitePlain"/>
            </a:pPr>
            <a:r>
              <a:rPr lang="zh-TW" altLang="en-US" dirty="0">
                <a:solidFill>
                  <a:srgbClr val="000000"/>
                </a:solidFill>
              </a:rPr>
              <a:t>低氧昏迷：持續性窒息導致失去意識或反射</a:t>
            </a:r>
            <a:endParaRPr lang="en-US" altLang="zh-TW" dirty="0">
              <a:solidFill>
                <a:srgbClr val="000000"/>
              </a:solidFill>
            </a:endParaRPr>
          </a:p>
          <a:p>
            <a:pPr marL="914400" lvl="1" indent="-457200">
              <a:lnSpc>
                <a:spcPct val="150000"/>
              </a:lnSpc>
              <a:spcBef>
                <a:spcPts val="0"/>
              </a:spcBef>
              <a:spcAft>
                <a:spcPts val="1200"/>
              </a:spcAft>
              <a:buFont typeface="+mj-lt"/>
              <a:buAutoNum type="circleNumWdWhitePlain"/>
            </a:pPr>
            <a:r>
              <a:rPr lang="zh-TW" altLang="en-US" dirty="0">
                <a:solidFill>
                  <a:srgbClr val="000000"/>
                </a:solidFill>
              </a:rPr>
              <a:t>心率過緩或缺氧喘氣：嬰兒</a:t>
            </a:r>
            <a:r>
              <a:rPr lang="zh-TW" altLang="en-US" dirty="0">
                <a:solidFill>
                  <a:srgbClr val="C00000"/>
                </a:solidFill>
              </a:rPr>
              <a:t>逝世前明顯發生</a:t>
            </a:r>
            <a:endParaRPr lang="en-US" altLang="zh-TW" dirty="0">
              <a:solidFill>
                <a:srgbClr val="000000"/>
              </a:solidFill>
            </a:endParaRPr>
          </a:p>
          <a:p>
            <a:pPr marL="914400" lvl="1" indent="-457200">
              <a:lnSpc>
                <a:spcPct val="150000"/>
              </a:lnSpc>
              <a:spcBef>
                <a:spcPts val="0"/>
              </a:spcBef>
              <a:spcAft>
                <a:spcPts val="1200"/>
              </a:spcAft>
              <a:buFont typeface="+mj-lt"/>
              <a:buAutoNum type="circleNumWdWhitePlain"/>
            </a:pPr>
            <a:r>
              <a:rPr lang="zh-TW" altLang="en-US" dirty="0">
                <a:solidFill>
                  <a:srgbClr val="000000"/>
                </a:solidFill>
              </a:rPr>
              <a:t>自主復甦能力受損：因無效喘氣而死亡</a:t>
            </a:r>
            <a:endParaRPr lang="en-US" altLang="zh-TW" dirty="0">
              <a:solidFill>
                <a:srgbClr val="000000"/>
              </a:solidFill>
            </a:endParaRPr>
          </a:p>
        </p:txBody>
      </p:sp>
    </p:spTree>
    <p:extLst>
      <p:ext uri="{BB962C8B-B14F-4D97-AF65-F5344CB8AC3E}">
        <p14:creationId xmlns:p14="http://schemas.microsoft.com/office/powerpoint/2010/main" val="9593665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嬰兒猝死症 </a:t>
            </a:r>
            <a:r>
              <a:rPr lang="en-US" altLang="zh-TW" b="0" dirty="0">
                <a:solidFill>
                  <a:srgbClr val="000000"/>
                </a:solidFill>
                <a:latin typeface="+mn-lt"/>
                <a:ea typeface="+mn-ea"/>
              </a:rPr>
              <a:t>(3/3)</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12</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en-US" altLang="zh-TW" dirty="0">
                <a:solidFill>
                  <a:srgbClr val="000000"/>
                </a:solidFill>
              </a:rPr>
              <a:t>Triple-Risk Model</a:t>
            </a:r>
            <a:r>
              <a:rPr lang="zh-TW" altLang="en-US" dirty="0">
                <a:solidFill>
                  <a:srgbClr val="000000"/>
                </a:solidFill>
              </a:rPr>
              <a:t>：同時含三因素才會致死</a:t>
            </a:r>
            <a:endParaRPr lang="en-US" altLang="zh-TW" dirty="0">
              <a:solidFill>
                <a:srgbClr val="000000"/>
              </a:solidFill>
            </a:endParaRPr>
          </a:p>
          <a:p>
            <a:pPr marL="914400" lvl="1" indent="-457200">
              <a:lnSpc>
                <a:spcPct val="150000"/>
              </a:lnSpc>
              <a:spcBef>
                <a:spcPts val="0"/>
              </a:spcBef>
              <a:spcAft>
                <a:spcPts val="1200"/>
              </a:spcAft>
              <a:buFont typeface="Wingdings" panose="05000000000000000000" pitchFamily="2" charset="2"/>
              <a:buAutoNum type="circleNumWdWhitePlain"/>
            </a:pPr>
            <a:r>
              <a:rPr lang="zh-TW" altLang="en-US" dirty="0">
                <a:solidFill>
                  <a:srgbClr val="000000"/>
                </a:solidFill>
              </a:rPr>
              <a:t>有風險嬰兒：可能為基因突變或腦部缺陷等</a:t>
            </a:r>
            <a:endParaRPr lang="en-US" altLang="zh-TW" dirty="0">
              <a:solidFill>
                <a:srgbClr val="000000"/>
              </a:solidFill>
            </a:endParaRPr>
          </a:p>
          <a:p>
            <a:pPr marL="914400" lvl="1" indent="-457200">
              <a:lnSpc>
                <a:spcPct val="150000"/>
              </a:lnSpc>
              <a:spcBef>
                <a:spcPts val="0"/>
              </a:spcBef>
              <a:spcAft>
                <a:spcPts val="1200"/>
              </a:spcAft>
              <a:buFont typeface="Wingdings" panose="05000000000000000000" pitchFamily="2" charset="2"/>
              <a:buAutoNum type="circleNumWdWhitePlain"/>
            </a:pPr>
            <a:r>
              <a:rPr lang="zh-TW" altLang="en-US" dirty="0">
                <a:solidFill>
                  <a:srgbClr val="000000"/>
                </a:solidFill>
              </a:rPr>
              <a:t>發育重要時期：嬰兒出生後前六個月</a:t>
            </a:r>
            <a:endParaRPr lang="en-US" altLang="zh-TW" dirty="0">
              <a:solidFill>
                <a:srgbClr val="000000"/>
              </a:solidFill>
            </a:endParaRPr>
          </a:p>
          <a:p>
            <a:pPr marL="914400" lvl="1" indent="-457200">
              <a:lnSpc>
                <a:spcPct val="150000"/>
              </a:lnSpc>
              <a:spcBef>
                <a:spcPts val="0"/>
              </a:spcBef>
              <a:spcAft>
                <a:spcPts val="1200"/>
              </a:spcAft>
              <a:buFont typeface="Wingdings" panose="05000000000000000000" pitchFamily="2" charset="2"/>
              <a:buAutoNum type="circleNumWdWhitePlain"/>
            </a:pPr>
            <a:r>
              <a:rPr lang="zh-TW" altLang="en-US" dirty="0">
                <a:solidFill>
                  <a:srgbClr val="000000"/>
                </a:solidFill>
              </a:rPr>
              <a:t>環境壓力源：嬰兒</a:t>
            </a:r>
            <a:r>
              <a:rPr lang="zh-TW" altLang="en-US" dirty="0">
                <a:solidFill>
                  <a:srgbClr val="C00000"/>
                </a:solidFill>
              </a:rPr>
              <a:t>俯臥</a:t>
            </a:r>
            <a:r>
              <a:rPr lang="zh-TW" altLang="en-US" dirty="0">
                <a:solidFill>
                  <a:srgbClr val="000000"/>
                </a:solidFill>
              </a:rPr>
              <a:t>、</a:t>
            </a:r>
            <a:r>
              <a:rPr lang="zh-TW" altLang="en-US" dirty="0">
                <a:solidFill>
                  <a:srgbClr val="C00000"/>
                </a:solidFill>
              </a:rPr>
              <a:t>遮蓋臉部</a:t>
            </a:r>
            <a:r>
              <a:rPr lang="zh-TW" altLang="en-US" dirty="0">
                <a:solidFill>
                  <a:srgbClr val="000000"/>
                </a:solidFill>
              </a:rPr>
              <a:t>及接觸香菸等</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結論：</a:t>
            </a:r>
            <a:r>
              <a:rPr lang="zh-TW" altLang="en-US" dirty="0">
                <a:solidFill>
                  <a:srgbClr val="C00000"/>
                </a:solidFill>
              </a:rPr>
              <a:t>消除環境壓力源</a:t>
            </a:r>
            <a:endParaRPr lang="en-US" altLang="zh-TW" dirty="0">
              <a:solidFill>
                <a:srgbClr val="C00000"/>
              </a:solidFill>
            </a:endParaRPr>
          </a:p>
        </p:txBody>
      </p:sp>
    </p:spTree>
    <p:extLst>
      <p:ext uri="{BB962C8B-B14F-4D97-AF65-F5344CB8AC3E}">
        <p14:creationId xmlns:p14="http://schemas.microsoft.com/office/powerpoint/2010/main" val="4107703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13</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嬰兒猝死症</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嬰兒監測系統</a:t>
            </a:r>
            <a:endParaRPr lang="en-US" altLang="zh-TW" dirty="0">
              <a:solidFill>
                <a:srgbClr val="000000"/>
              </a:solidFill>
            </a:endParaRPr>
          </a:p>
          <a:p>
            <a:pPr lvl="2">
              <a:spcBef>
                <a:spcPts val="0"/>
              </a:spcBef>
              <a:spcAft>
                <a:spcPts val="600"/>
              </a:spcAft>
              <a:buFont typeface="Times New Roman" panose="02020603050405020304" pitchFamily="18" charset="0"/>
              <a:buChar char="‣"/>
            </a:pPr>
            <a:r>
              <a:rPr lang="zh-TW" altLang="en-US" dirty="0">
                <a:solidFill>
                  <a:srgbClr val="000000"/>
                </a:solidFill>
              </a:rPr>
              <a:t>感測器偵測</a:t>
            </a:r>
            <a:endParaRPr lang="en-US" altLang="zh-TW" dirty="0">
              <a:solidFill>
                <a:srgbClr val="000000"/>
              </a:solidFill>
            </a:endParaRPr>
          </a:p>
          <a:p>
            <a:pPr lvl="2">
              <a:spcBef>
                <a:spcPts val="0"/>
              </a:spcBef>
              <a:spcAft>
                <a:spcPts val="600"/>
              </a:spcAft>
              <a:buFont typeface="Times New Roman" panose="02020603050405020304" pitchFamily="18" charset="0"/>
              <a:buChar char="‣"/>
            </a:pPr>
            <a:r>
              <a:rPr lang="zh-TW" altLang="en-US" dirty="0">
                <a:solidFill>
                  <a:srgbClr val="000000"/>
                </a:solidFill>
              </a:rPr>
              <a:t>影像式偵測</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殘差神經網路</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人臉偵測</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6690305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嬰兒監測系統 </a:t>
            </a:r>
            <a:r>
              <a:rPr lang="en-US" altLang="zh-TW" b="0" dirty="0">
                <a:solidFill>
                  <a:srgbClr val="000000"/>
                </a:solidFill>
              </a:rPr>
              <a:t>(1/4)</a:t>
            </a:r>
            <a:r>
              <a:rPr lang="zh-TW" altLang="en-US" b="0" dirty="0">
                <a:solidFill>
                  <a:srgbClr val="000000"/>
                </a:solidFill>
              </a:rPr>
              <a:t> － 感測器</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特點</a:t>
            </a:r>
            <a:endParaRPr lang="en-US" altLang="zh-TW" dirty="0">
              <a:solidFill>
                <a:srgbClr val="000000"/>
              </a:solidFill>
            </a:endParaRPr>
          </a:p>
          <a:p>
            <a:pPr marL="914400" lvl="1" indent="-457200">
              <a:spcBef>
                <a:spcPts val="0"/>
              </a:spcBef>
              <a:spcAft>
                <a:spcPts val="1200"/>
              </a:spcAft>
              <a:buFont typeface="Wingdings" panose="05000000000000000000" pitchFamily="2" charset="2"/>
              <a:buAutoNum type="circleNumWdWhitePlain"/>
            </a:pPr>
            <a:r>
              <a:rPr lang="zh-TW" altLang="en-US" dirty="0">
                <a:solidFill>
                  <a:srgbClr val="C00000"/>
                </a:solidFill>
              </a:rPr>
              <a:t>功能單一</a:t>
            </a:r>
            <a:endParaRPr lang="en-US" altLang="zh-TW" dirty="0">
              <a:solidFill>
                <a:srgbClr val="000000"/>
              </a:solidFill>
            </a:endParaRPr>
          </a:p>
          <a:p>
            <a:pPr marL="914400" lvl="1" indent="-457200">
              <a:spcBef>
                <a:spcPts val="0"/>
              </a:spcBef>
              <a:spcAft>
                <a:spcPts val="1200"/>
              </a:spcAft>
              <a:buFont typeface="Wingdings" panose="05000000000000000000" pitchFamily="2" charset="2"/>
              <a:buAutoNum type="circleNumWdWhitePlain"/>
            </a:pPr>
            <a:r>
              <a:rPr lang="zh-TW" altLang="en-US" dirty="0">
                <a:solidFill>
                  <a:srgbClr val="C00000"/>
                </a:solidFill>
              </a:rPr>
              <a:t>穿戴式裝置</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缺點</a:t>
            </a:r>
            <a:endParaRPr lang="en-US" altLang="zh-TW" dirty="0">
              <a:solidFill>
                <a:srgbClr val="000000"/>
              </a:solidFill>
            </a:endParaRPr>
          </a:p>
          <a:p>
            <a:pPr marL="914400" lvl="1" indent="-457200">
              <a:spcBef>
                <a:spcPts val="0"/>
              </a:spcBef>
              <a:spcAft>
                <a:spcPts val="1200"/>
              </a:spcAft>
              <a:buFont typeface="Wingdings" panose="05000000000000000000" pitchFamily="2" charset="2"/>
              <a:buAutoNum type="circleNumWdWhitePlain"/>
            </a:pPr>
            <a:r>
              <a:rPr lang="zh-TW" altLang="en-US" dirty="0">
                <a:solidFill>
                  <a:srgbClr val="000000"/>
                </a:solidFill>
              </a:rPr>
              <a:t>增設功能需</a:t>
            </a:r>
            <a:r>
              <a:rPr lang="zh-TW" altLang="en-US" dirty="0">
                <a:solidFill>
                  <a:srgbClr val="C00000"/>
                </a:solidFill>
              </a:rPr>
              <a:t>增加感測器</a:t>
            </a:r>
            <a:endParaRPr lang="en-US" altLang="zh-TW" dirty="0">
              <a:solidFill>
                <a:srgbClr val="C00000"/>
              </a:solidFill>
            </a:endParaRPr>
          </a:p>
          <a:p>
            <a:pPr marL="914400" lvl="1" indent="-457200">
              <a:spcBef>
                <a:spcPts val="0"/>
              </a:spcBef>
              <a:spcAft>
                <a:spcPts val="1200"/>
              </a:spcAft>
              <a:buFont typeface="Wingdings" panose="05000000000000000000" pitchFamily="2" charset="2"/>
              <a:buAutoNum type="circleNumWdWhitePlain"/>
            </a:pPr>
            <a:r>
              <a:rPr lang="zh-TW" altLang="en-US" dirty="0">
                <a:solidFill>
                  <a:srgbClr val="C00000"/>
                </a:solidFill>
              </a:rPr>
              <a:t>干擾嬰兒</a:t>
            </a:r>
            <a:r>
              <a:rPr lang="zh-TW" altLang="en-US" dirty="0">
                <a:solidFill>
                  <a:srgbClr val="000000"/>
                </a:solidFill>
              </a:rPr>
              <a:t>造成不適</a:t>
            </a:r>
            <a:endParaRPr lang="en-US" altLang="zh-TW" dirty="0">
              <a:solidFill>
                <a:srgbClr val="000000"/>
              </a:solidFill>
            </a:endParaRPr>
          </a:p>
        </p:txBody>
      </p:sp>
    </p:spTree>
    <p:extLst>
      <p:ext uri="{BB962C8B-B14F-4D97-AF65-F5344CB8AC3E}">
        <p14:creationId xmlns:p14="http://schemas.microsoft.com/office/powerpoint/2010/main" val="233392200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嬰兒監測系統 </a:t>
            </a:r>
            <a:r>
              <a:rPr lang="en-US" altLang="zh-TW" b="0" dirty="0">
                <a:solidFill>
                  <a:srgbClr val="000000"/>
                </a:solidFill>
              </a:rPr>
              <a:t>(2/4)</a:t>
            </a:r>
            <a:r>
              <a:rPr lang="zh-TW" altLang="en-US" b="0" dirty="0">
                <a:solidFill>
                  <a:srgbClr val="000000"/>
                </a:solidFill>
              </a:rPr>
              <a:t> － 感測器</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15</a:t>
            </a:fld>
            <a:endParaRPr lang="zh-TW" altLang="en-US"/>
          </a:p>
        </p:txBody>
      </p:sp>
      <p:graphicFrame>
        <p:nvGraphicFramePr>
          <p:cNvPr id="7" name="表格 6">
            <a:extLst>
              <a:ext uri="{FF2B5EF4-FFF2-40B4-BE49-F238E27FC236}">
                <a16:creationId xmlns:a16="http://schemas.microsoft.com/office/drawing/2014/main" id="{EDA1E00F-3397-4F57-89E6-1C4420723A58}"/>
              </a:ext>
            </a:extLst>
          </p:cNvPr>
          <p:cNvGraphicFramePr>
            <a:graphicFrameLocks noGrp="1"/>
          </p:cNvGraphicFramePr>
          <p:nvPr>
            <p:extLst>
              <p:ext uri="{D42A27DB-BD31-4B8C-83A1-F6EECF244321}">
                <p14:modId xmlns:p14="http://schemas.microsoft.com/office/powerpoint/2010/main" val="2227004429"/>
              </p:ext>
            </p:extLst>
          </p:nvPr>
        </p:nvGraphicFramePr>
        <p:xfrm>
          <a:off x="479478" y="2248400"/>
          <a:ext cx="8345435" cy="3744416"/>
        </p:xfrm>
        <a:graphic>
          <a:graphicData uri="http://schemas.openxmlformats.org/drawingml/2006/table">
            <a:tbl>
              <a:tblPr firstRow="1" firstCol="1" bandRow="1">
                <a:tableStyleId>{912C8C85-51F0-491E-9774-3900AFEF0FD7}</a:tableStyleId>
              </a:tblPr>
              <a:tblGrid>
                <a:gridCol w="792088">
                  <a:extLst>
                    <a:ext uri="{9D8B030D-6E8A-4147-A177-3AD203B41FA5}">
                      <a16:colId xmlns:a16="http://schemas.microsoft.com/office/drawing/2014/main" val="178370344"/>
                    </a:ext>
                  </a:extLst>
                </a:gridCol>
                <a:gridCol w="1872208">
                  <a:extLst>
                    <a:ext uri="{9D8B030D-6E8A-4147-A177-3AD203B41FA5}">
                      <a16:colId xmlns:a16="http://schemas.microsoft.com/office/drawing/2014/main" val="2509292609"/>
                    </a:ext>
                  </a:extLst>
                </a:gridCol>
                <a:gridCol w="1218339">
                  <a:extLst>
                    <a:ext uri="{9D8B030D-6E8A-4147-A177-3AD203B41FA5}">
                      <a16:colId xmlns:a16="http://schemas.microsoft.com/office/drawing/2014/main" val="2060239069"/>
                    </a:ext>
                  </a:extLst>
                </a:gridCol>
                <a:gridCol w="658500">
                  <a:extLst>
                    <a:ext uri="{9D8B030D-6E8A-4147-A177-3AD203B41FA5}">
                      <a16:colId xmlns:a16="http://schemas.microsoft.com/office/drawing/2014/main" val="1543705749"/>
                    </a:ext>
                  </a:extLst>
                </a:gridCol>
                <a:gridCol w="658500">
                  <a:extLst>
                    <a:ext uri="{9D8B030D-6E8A-4147-A177-3AD203B41FA5}">
                      <a16:colId xmlns:a16="http://schemas.microsoft.com/office/drawing/2014/main" val="1427103772"/>
                    </a:ext>
                  </a:extLst>
                </a:gridCol>
                <a:gridCol w="658500">
                  <a:extLst>
                    <a:ext uri="{9D8B030D-6E8A-4147-A177-3AD203B41FA5}">
                      <a16:colId xmlns:a16="http://schemas.microsoft.com/office/drawing/2014/main" val="2949126576"/>
                    </a:ext>
                  </a:extLst>
                </a:gridCol>
                <a:gridCol w="2487300">
                  <a:extLst>
                    <a:ext uri="{9D8B030D-6E8A-4147-A177-3AD203B41FA5}">
                      <a16:colId xmlns:a16="http://schemas.microsoft.com/office/drawing/2014/main" val="1826234626"/>
                    </a:ext>
                  </a:extLst>
                </a:gridCol>
              </a:tblGrid>
              <a:tr h="432048">
                <a:tc rowSpan="2">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發表</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年份</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rowSpan="2">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作者</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rowSpan="2">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產品</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gridSpan="4">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偵測項目</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2350716510"/>
                  </a:ext>
                </a:extLst>
              </a:tr>
              <a:tr h="432048">
                <a:tc vMerge="1">
                  <a:txBody>
                    <a:bodyPr/>
                    <a:lstStyle/>
                    <a:p>
                      <a:pPr algn="ctr">
                        <a:lnSpc>
                          <a:spcPct val="100000"/>
                        </a:lnSpc>
                        <a:spcAft>
                          <a:spcPts val="0"/>
                        </a:spcAft>
                      </a:pP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vMerge="1">
                  <a:txBody>
                    <a:bodyPr/>
                    <a:lstStyle/>
                    <a:p>
                      <a:pPr algn="ctr">
                        <a:lnSpc>
                          <a:spcPct val="100000"/>
                        </a:lnSpc>
                        <a:spcAft>
                          <a:spcPts val="0"/>
                        </a:spcAft>
                      </a:pP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vMerge="1">
                  <a:txBody>
                    <a:bodyPr/>
                    <a:lstStyle/>
                    <a:p>
                      <a:pPr algn="ctr">
                        <a:lnSpc>
                          <a:spcPct val="100000"/>
                        </a:lnSpc>
                        <a:spcAft>
                          <a:spcPts val="0"/>
                        </a:spcAft>
                      </a:pP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zh-TW" altLang="en-US" sz="1800" b="1"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呼吸</a:t>
                      </a:r>
                      <a:endParaRPr lang="zh-TW" sz="1800" b="1"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1"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心率</a:t>
                      </a:r>
                      <a:endParaRPr lang="zh-TW" altLang="zh-TW" sz="1800" b="1"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zh-TW" altLang="en-US" sz="1800" b="1"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體溫</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zh-TW" altLang="en-US" sz="1800" b="1"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其他</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extLst>
                  <a:ext uri="{0D108BD9-81ED-4DB2-BD59-A6C34878D82A}">
                    <a16:rowId xmlns:a16="http://schemas.microsoft.com/office/drawing/2014/main" val="1823493118"/>
                  </a:ext>
                </a:extLst>
              </a:tr>
              <a:tr h="720080">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2006</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sz="1800" b="0" kern="1200" dirty="0" err="1">
                          <a:solidFill>
                            <a:srgbClr val="000000"/>
                          </a:solidFill>
                          <a:latin typeface="+mn-lt"/>
                          <a:ea typeface="+mn-ea"/>
                          <a:cs typeface="Times New Roman" panose="02020603050405020304" pitchFamily="18" charset="0"/>
                        </a:rPr>
                        <a:t>Linti</a:t>
                      </a:r>
                      <a:r>
                        <a:rPr lang="zh-TW" altLang="en-US" sz="1800" b="0" kern="1200" dirty="0">
                          <a:solidFill>
                            <a:srgbClr val="000000"/>
                          </a:solidFill>
                          <a:latin typeface="+mn-lt"/>
                          <a:ea typeface="+mn-ea"/>
                          <a:cs typeface="Times New Roman" panose="02020603050405020304" pitchFamily="18" charset="0"/>
                        </a:rPr>
                        <a:t>等人 </a:t>
                      </a:r>
                      <a:r>
                        <a:rPr lang="en-US" altLang="zh-TW" sz="1800" b="0" kern="1200" dirty="0">
                          <a:solidFill>
                            <a:srgbClr val="000000"/>
                          </a:solidFill>
                          <a:latin typeface="+mn-lt"/>
                          <a:ea typeface="+mn-ea"/>
                          <a:cs typeface="Times New Roman" panose="02020603050405020304" pitchFamily="18" charset="0"/>
                        </a:rPr>
                        <a:t>[4]</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感測背心</a:t>
                      </a:r>
                    </a:p>
                  </a:txBody>
                  <a:tcPr marL="72075" marR="72075" marT="0" marB="0" anchor="ctr"/>
                </a:tc>
                <a:tc>
                  <a:txBody>
                    <a:bodyPr/>
                    <a:lstStyle/>
                    <a:p>
                      <a:pPr marL="0" algn="ctr" defTabSz="914400" rtl="0" eaLnBrk="1" latinLnBrk="0" hangingPunct="1">
                        <a:lnSpc>
                          <a:spcPct val="100000"/>
                        </a:lnSpc>
                        <a:spcAft>
                          <a:spcPts val="0"/>
                        </a:spcAft>
                      </a:pPr>
                      <a:r>
                        <a:rPr lang="en-US" altLang="zh-TW" dirty="0">
                          <a:solidFill>
                            <a:srgbClr val="000000"/>
                          </a:solidFill>
                        </a:rPr>
                        <a:t>V</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V</a:t>
                      </a:r>
                    </a:p>
                  </a:txBody>
                  <a:tcPr marL="72075" marR="72075" marT="0" marB="0" anchor="ct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V</a:t>
                      </a:r>
                    </a:p>
                  </a:txBody>
                  <a:tcPr marL="72075" marR="72075" marT="0" marB="0" anchor="ctr"/>
                </a:tc>
                <a:tc>
                  <a:txBody>
                    <a:bodyPr/>
                    <a:lstStyle/>
                    <a:p>
                      <a:pPr marL="0" algn="ctr" defTabSz="914400" rtl="0" eaLnBrk="1" latinLnBrk="0" hangingPunct="1">
                        <a:lnSpc>
                          <a:spcPct val="100000"/>
                        </a:lnSpc>
                        <a:spcAft>
                          <a:spcPts val="0"/>
                        </a:spcAft>
                      </a:pP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濕度</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3148875907"/>
                  </a:ext>
                </a:extLst>
              </a:tr>
              <a:tr h="720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000000"/>
                          </a:solidFill>
                          <a:latin typeface="+mn-lt"/>
                          <a:ea typeface="+mn-ea"/>
                          <a:cs typeface="Times New Roman" panose="02020603050405020304" pitchFamily="18" charset="0"/>
                        </a:rPr>
                        <a:t>2010</a:t>
                      </a: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err="1">
                          <a:solidFill>
                            <a:srgbClr val="000000"/>
                          </a:solidFill>
                          <a:latin typeface="+mn-lt"/>
                          <a:ea typeface="+mn-ea"/>
                          <a:cs typeface="Times New Roman" panose="02020603050405020304" pitchFamily="18" charset="0"/>
                        </a:rPr>
                        <a:t>Ziganshin</a:t>
                      </a:r>
                      <a:r>
                        <a:rPr lang="zh-TW" altLang="en-US" sz="1800" b="0" kern="1200" dirty="0">
                          <a:solidFill>
                            <a:srgbClr val="000000"/>
                          </a:solidFill>
                          <a:latin typeface="+mn-lt"/>
                          <a:ea typeface="+mn-ea"/>
                          <a:cs typeface="Times New Roman" panose="02020603050405020304" pitchFamily="18" charset="0"/>
                        </a:rPr>
                        <a:t>等人 </a:t>
                      </a:r>
                      <a:r>
                        <a:rPr lang="en-US" altLang="zh-TW" sz="1800" b="0" kern="1200" dirty="0">
                          <a:solidFill>
                            <a:srgbClr val="000000"/>
                          </a:solidFill>
                          <a:latin typeface="+mn-lt"/>
                          <a:ea typeface="+mn-ea"/>
                          <a:cs typeface="Times New Roman" panose="02020603050405020304" pitchFamily="18" charset="0"/>
                        </a:rPr>
                        <a:t>[7]</a:t>
                      </a:r>
                    </a:p>
                  </a:txBody>
                  <a:tcPr marL="72075" marR="72075" marT="0" marB="0" anchor="ctr"/>
                </a:tc>
                <a:tc>
                  <a:txBody>
                    <a:bodyPr/>
                    <a:lstStyle/>
                    <a:p>
                      <a:pPr marL="0" algn="ctr" defTabSz="914400" rtl="0" eaLnBrk="1" latinLnBrk="0" hangingPunct="1">
                        <a:lnSpc>
                          <a:spcPct val="100000"/>
                        </a:lnSpc>
                        <a:spcAft>
                          <a:spcPts val="0"/>
                        </a:spcAft>
                      </a:pPr>
                      <a:r>
                        <a:rPr lang="zh-TW" altLang="en-US" dirty="0">
                          <a:solidFill>
                            <a:srgbClr val="000000"/>
                          </a:solidFill>
                        </a:rPr>
                        <a:t>監測系統</a:t>
                      </a:r>
                      <a:endParaRPr lang="zh-TW" altLang="en-US"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dirty="0">
                          <a:solidFill>
                            <a:srgbClr val="000000"/>
                          </a:solidFill>
                        </a:rPr>
                        <a:t>V</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dirty="0">
                          <a:solidFill>
                            <a:srgbClr val="000000"/>
                          </a:solidFill>
                        </a:rPr>
                        <a:t>V</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zh-TW" altLang="en-US" dirty="0">
                          <a:solidFill>
                            <a:srgbClr val="C00000"/>
                          </a:solidFill>
                        </a:rPr>
                        <a:t>睡眠、清醒和異常狀態</a:t>
                      </a:r>
                      <a:endParaRPr lang="en-US" altLang="zh-TW" sz="1800" b="0" kern="1200" dirty="0">
                        <a:solidFill>
                          <a:srgbClr val="C00000"/>
                        </a:solidFill>
                        <a:latin typeface="Times New Roman" panose="02020603050405020304" pitchFamily="18" charset="0"/>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161264954"/>
                  </a:ext>
                </a:extLst>
              </a:tr>
              <a:tr h="720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000000"/>
                          </a:solidFill>
                          <a:latin typeface="+mn-lt"/>
                          <a:ea typeface="+mn-ea"/>
                          <a:cs typeface="Times New Roman" panose="02020603050405020304" pitchFamily="18" charset="0"/>
                        </a:rPr>
                        <a:t>2014</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000000"/>
                          </a:solidFill>
                          <a:latin typeface="+mn-lt"/>
                          <a:ea typeface="+mn-ea"/>
                          <a:cs typeface="Times New Roman" panose="02020603050405020304" pitchFamily="18" charset="0"/>
                        </a:rPr>
                        <a:t>Lin</a:t>
                      </a:r>
                      <a:r>
                        <a:rPr lang="zh-TW" altLang="en-US" sz="1800" b="0" kern="1200" dirty="0">
                          <a:solidFill>
                            <a:srgbClr val="000000"/>
                          </a:solidFill>
                          <a:latin typeface="+mn-lt"/>
                          <a:ea typeface="+mn-ea"/>
                          <a:cs typeface="Times New Roman" panose="02020603050405020304" pitchFamily="18" charset="0"/>
                        </a:rPr>
                        <a:t>等人 </a:t>
                      </a:r>
                      <a:r>
                        <a:rPr lang="en-US" altLang="zh-TW" sz="1800" b="0" kern="1200" dirty="0">
                          <a:solidFill>
                            <a:srgbClr val="000000"/>
                          </a:solidFill>
                          <a:latin typeface="+mn-lt"/>
                          <a:ea typeface="+mn-ea"/>
                          <a:cs typeface="Times New Roman" panose="02020603050405020304" pitchFamily="18" charset="0"/>
                        </a:rPr>
                        <a:t>[6]</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感測胸帶</a:t>
                      </a:r>
                    </a:p>
                  </a:txBody>
                  <a:tcPr marL="72075" marR="72075" marT="0" marB="0" anchor="ctr"/>
                </a:tc>
                <a:tc>
                  <a:txBody>
                    <a:bodyPr/>
                    <a:lstStyle/>
                    <a:p>
                      <a:pPr marL="0" algn="ctr" defTabSz="914400" rtl="0" eaLnBrk="1" latinLnBrk="0" hangingPunct="1">
                        <a:lnSpc>
                          <a:spcPct val="100000"/>
                        </a:lnSpc>
                        <a:spcAft>
                          <a:spcPts val="0"/>
                        </a:spcAft>
                      </a:pPr>
                      <a:r>
                        <a:rPr lang="en-US" altLang="zh-TW" dirty="0">
                          <a:solidFill>
                            <a:srgbClr val="000000"/>
                          </a:solidFill>
                        </a:rPr>
                        <a:t>V</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dirty="0">
                          <a:solidFill>
                            <a:srgbClr val="000000"/>
                          </a:solidFill>
                        </a:rPr>
                        <a:t>V</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一氧化碳</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p>
                      <a:pPr marL="0" algn="ctr" defTabSz="914400" rtl="0" eaLnBrk="1" latinLnBrk="0" hangingPunct="1">
                        <a:lnSpc>
                          <a:spcPct val="100000"/>
                        </a:lnSpc>
                        <a:spcAft>
                          <a:spcPts val="0"/>
                        </a:spcAft>
                      </a:pP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及</a:t>
                      </a:r>
                      <a:r>
                        <a:rPr lang="zh-TW" altLang="en-US" sz="1800" b="0" kern="1200" dirty="0">
                          <a:solidFill>
                            <a:srgbClr val="C00000"/>
                          </a:solidFill>
                          <a:latin typeface="Times New Roman" panose="02020603050405020304" pitchFamily="18" charset="0"/>
                          <a:ea typeface="+mn-ea"/>
                          <a:cs typeface="Times New Roman" panose="02020603050405020304" pitchFamily="18" charset="0"/>
                        </a:rPr>
                        <a:t>面朝方向</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3905867414"/>
                  </a:ext>
                </a:extLst>
              </a:tr>
              <a:tr h="720080">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2016</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Ferreira</a:t>
                      </a:r>
                      <a:r>
                        <a:rPr lang="zh-TW" altLang="en-US" sz="1800" b="0" kern="1200" dirty="0">
                          <a:solidFill>
                            <a:srgbClr val="000000"/>
                          </a:solidFill>
                          <a:latin typeface="+mn-lt"/>
                          <a:ea typeface="+mn-ea"/>
                          <a:cs typeface="Times New Roman" panose="02020603050405020304" pitchFamily="18" charset="0"/>
                        </a:rPr>
                        <a:t>等人 </a:t>
                      </a:r>
                      <a:r>
                        <a:rPr lang="en-US" altLang="zh-TW" sz="1800" b="0" kern="1200" dirty="0">
                          <a:solidFill>
                            <a:srgbClr val="000000"/>
                          </a:solidFill>
                          <a:latin typeface="+mn-lt"/>
                          <a:ea typeface="+mn-ea"/>
                          <a:cs typeface="Times New Roman" panose="02020603050405020304" pitchFamily="18" charset="0"/>
                        </a:rPr>
                        <a:t>[5]</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感測胸帶</a:t>
                      </a:r>
                    </a:p>
                  </a:txBody>
                  <a:tcPr marL="72075" marR="72075" marT="0" marB="0" anchor="ct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V</a:t>
                      </a: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rgbClr val="000000"/>
                          </a:solidFill>
                        </a:rPr>
                        <a:t>V</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dirty="0">
                          <a:solidFill>
                            <a:srgbClr val="000000"/>
                          </a:solidFill>
                        </a:rPr>
                        <a:t>V</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zh-TW" altLang="en-US" sz="1800" b="0" kern="1200" dirty="0">
                          <a:solidFill>
                            <a:srgbClr val="C00000"/>
                          </a:solidFill>
                          <a:latin typeface="Times New Roman" panose="02020603050405020304" pitchFamily="18" charset="0"/>
                          <a:ea typeface="+mn-ea"/>
                          <a:cs typeface="Times New Roman" panose="02020603050405020304" pitchFamily="18" charset="0"/>
                        </a:rPr>
                        <a:t>身體位置</a:t>
                      </a:r>
                      <a:endParaRPr lang="en-US" altLang="zh-TW" sz="1800" b="0" kern="1200" dirty="0">
                        <a:solidFill>
                          <a:srgbClr val="C00000"/>
                        </a:solidFill>
                        <a:latin typeface="Times New Roman" panose="02020603050405020304" pitchFamily="18" charset="0"/>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2486309411"/>
                  </a:ext>
                </a:extLst>
              </a:tr>
            </a:tbl>
          </a:graphicData>
        </a:graphic>
      </p:graphicFrame>
    </p:spTree>
    <p:extLst>
      <p:ext uri="{BB962C8B-B14F-4D97-AF65-F5344CB8AC3E}">
        <p14:creationId xmlns:p14="http://schemas.microsoft.com/office/powerpoint/2010/main" val="29757445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嬰兒監測系統 </a:t>
            </a:r>
            <a:r>
              <a:rPr lang="en-US" altLang="zh-TW" b="0" dirty="0">
                <a:solidFill>
                  <a:srgbClr val="000000"/>
                </a:solidFill>
              </a:rPr>
              <a:t>(3/4)</a:t>
            </a:r>
            <a:r>
              <a:rPr lang="zh-TW" altLang="en-US" b="0" dirty="0">
                <a:solidFill>
                  <a:srgbClr val="000000"/>
                </a:solidFill>
              </a:rPr>
              <a:t> － 影像式</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多針對小孩、成人或老人照護</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少數應用於嬰兒</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C00000"/>
                </a:solidFill>
              </a:rPr>
              <a:t>呼吸頻率</a:t>
            </a:r>
            <a:endParaRPr lang="en-US" altLang="zh-TW" dirty="0">
              <a:solidFill>
                <a:srgbClr val="C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C00000"/>
                </a:solidFill>
              </a:rPr>
              <a:t>面部特徵</a:t>
            </a:r>
            <a:endParaRPr lang="en-US" altLang="zh-TW" dirty="0">
              <a:solidFill>
                <a:srgbClr val="C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C00000"/>
                </a:solidFill>
              </a:rPr>
              <a:t>單一姿勢</a:t>
            </a:r>
            <a:endParaRPr lang="en-US" altLang="zh-TW" dirty="0">
              <a:solidFill>
                <a:srgbClr val="C00000"/>
              </a:solidFill>
            </a:endParaRPr>
          </a:p>
        </p:txBody>
      </p:sp>
    </p:spTree>
    <p:extLst>
      <p:ext uri="{BB962C8B-B14F-4D97-AF65-F5344CB8AC3E}">
        <p14:creationId xmlns:p14="http://schemas.microsoft.com/office/powerpoint/2010/main" val="109058276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嬰兒監測系統 </a:t>
            </a:r>
            <a:r>
              <a:rPr lang="en-US" altLang="zh-TW" b="0" dirty="0">
                <a:solidFill>
                  <a:srgbClr val="000000"/>
                </a:solidFill>
              </a:rPr>
              <a:t>(4/4)</a:t>
            </a:r>
            <a:r>
              <a:rPr lang="zh-TW" altLang="en-US" b="0" dirty="0">
                <a:solidFill>
                  <a:srgbClr val="000000"/>
                </a:solidFill>
              </a:rPr>
              <a:t> － 影像式</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17</a:t>
            </a:fld>
            <a:endParaRPr lang="zh-TW" altLang="en-US"/>
          </a:p>
        </p:txBody>
      </p:sp>
      <p:graphicFrame>
        <p:nvGraphicFramePr>
          <p:cNvPr id="7" name="表格 6">
            <a:extLst>
              <a:ext uri="{FF2B5EF4-FFF2-40B4-BE49-F238E27FC236}">
                <a16:creationId xmlns:a16="http://schemas.microsoft.com/office/drawing/2014/main" id="{EDA1E00F-3397-4F57-89E6-1C4420723A58}"/>
              </a:ext>
            </a:extLst>
          </p:cNvPr>
          <p:cNvGraphicFramePr>
            <a:graphicFrameLocks noGrp="1"/>
          </p:cNvGraphicFramePr>
          <p:nvPr>
            <p:extLst>
              <p:ext uri="{D42A27DB-BD31-4B8C-83A1-F6EECF244321}">
                <p14:modId xmlns:p14="http://schemas.microsoft.com/office/powerpoint/2010/main" val="1203533404"/>
              </p:ext>
            </p:extLst>
          </p:nvPr>
        </p:nvGraphicFramePr>
        <p:xfrm>
          <a:off x="627425" y="1757522"/>
          <a:ext cx="8197488" cy="4437072"/>
        </p:xfrm>
        <a:graphic>
          <a:graphicData uri="http://schemas.openxmlformats.org/drawingml/2006/table">
            <a:tbl>
              <a:tblPr firstRow="1" firstCol="1" bandRow="1">
                <a:tableStyleId>{912C8C85-51F0-491E-9774-3900AFEF0FD7}</a:tableStyleId>
              </a:tblPr>
              <a:tblGrid>
                <a:gridCol w="792088">
                  <a:extLst>
                    <a:ext uri="{9D8B030D-6E8A-4147-A177-3AD203B41FA5}">
                      <a16:colId xmlns:a16="http://schemas.microsoft.com/office/drawing/2014/main" val="178370344"/>
                    </a:ext>
                  </a:extLst>
                </a:gridCol>
                <a:gridCol w="1860274">
                  <a:extLst>
                    <a:ext uri="{9D8B030D-6E8A-4147-A177-3AD203B41FA5}">
                      <a16:colId xmlns:a16="http://schemas.microsoft.com/office/drawing/2014/main" val="2509292609"/>
                    </a:ext>
                  </a:extLst>
                </a:gridCol>
                <a:gridCol w="1368152">
                  <a:extLst>
                    <a:ext uri="{9D8B030D-6E8A-4147-A177-3AD203B41FA5}">
                      <a16:colId xmlns:a16="http://schemas.microsoft.com/office/drawing/2014/main" val="2060239069"/>
                    </a:ext>
                  </a:extLst>
                </a:gridCol>
                <a:gridCol w="4176974">
                  <a:extLst>
                    <a:ext uri="{9D8B030D-6E8A-4147-A177-3AD203B41FA5}">
                      <a16:colId xmlns:a16="http://schemas.microsoft.com/office/drawing/2014/main" val="1543705749"/>
                    </a:ext>
                  </a:extLst>
                </a:gridCol>
              </a:tblGrid>
              <a:tr h="692656">
                <a:tc>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發表</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年份</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作者</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偵測項目</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細節</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extLst>
                  <a:ext uri="{0D108BD9-81ED-4DB2-BD59-A6C34878D82A}">
                    <a16:rowId xmlns:a16="http://schemas.microsoft.com/office/drawing/2014/main" val="2350716510"/>
                  </a:ext>
                </a:extLst>
              </a:tr>
              <a:tr h="690790">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2015</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Fang </a:t>
                      </a:r>
                      <a:r>
                        <a:rPr lang="zh-TW" altLang="en-US" sz="1800" b="0" kern="1200" dirty="0">
                          <a:solidFill>
                            <a:srgbClr val="000000"/>
                          </a:solidFill>
                          <a:latin typeface="+mn-lt"/>
                          <a:ea typeface="+mn-ea"/>
                          <a:cs typeface="Times New Roman" panose="02020603050405020304" pitchFamily="18" charset="0"/>
                        </a:rPr>
                        <a:t>等人 </a:t>
                      </a:r>
                      <a:r>
                        <a:rPr lang="en-US" altLang="zh-TW" sz="1800" b="0" kern="1200" dirty="0">
                          <a:solidFill>
                            <a:srgbClr val="000000"/>
                          </a:solidFill>
                          <a:latin typeface="+mn-lt"/>
                          <a:ea typeface="+mn-ea"/>
                          <a:cs typeface="Times New Roman" panose="02020603050405020304" pitchFamily="18" charset="0"/>
                        </a:rPr>
                        <a:t>[8]</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zh-TW" altLang="en-US" dirty="0">
                          <a:solidFill>
                            <a:srgbClr val="C00000"/>
                          </a:solidFill>
                        </a:rPr>
                        <a:t>呼吸頻率</a:t>
                      </a:r>
                      <a:endParaRPr lang="zh-TW" altLang="en-US"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342900" indent="-342900" algn="l" defTabSz="914400" rtl="0" eaLnBrk="1" latinLnBrk="0" hangingPunct="1">
                        <a:lnSpc>
                          <a:spcPct val="100000"/>
                        </a:lnSpc>
                        <a:spcAft>
                          <a:spcPts val="0"/>
                        </a:spcAft>
                        <a:buFont typeface="Arial" panose="020B0604020202020204" pitchFamily="34" charset="0"/>
                        <a:buChar char="•"/>
                      </a:pP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先偵測運動，再偵測呼吸</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3148875907"/>
                  </a:ext>
                </a:extLst>
              </a:tr>
              <a:tr h="720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000000"/>
                          </a:solidFill>
                          <a:latin typeface="+mn-lt"/>
                          <a:ea typeface="+mn-ea"/>
                          <a:cs typeface="Times New Roman" panose="02020603050405020304" pitchFamily="18" charset="0"/>
                        </a:rPr>
                        <a:t>2017</a:t>
                      </a: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000000"/>
                          </a:solidFill>
                          <a:latin typeface="+mn-lt"/>
                          <a:ea typeface="+mn-ea"/>
                          <a:cs typeface="Times New Roman" panose="02020603050405020304" pitchFamily="18" charset="0"/>
                        </a:rPr>
                        <a:t>Liu </a:t>
                      </a:r>
                      <a:r>
                        <a:rPr lang="zh-TW" altLang="en-US" sz="1800" b="0" kern="1200" dirty="0">
                          <a:solidFill>
                            <a:srgbClr val="000000"/>
                          </a:solidFill>
                          <a:latin typeface="+mn-lt"/>
                          <a:ea typeface="+mn-ea"/>
                          <a:cs typeface="Times New Roman" panose="02020603050405020304" pitchFamily="18" charset="0"/>
                        </a:rPr>
                        <a:t>等人 </a:t>
                      </a:r>
                      <a:r>
                        <a:rPr lang="en-US" altLang="zh-TW" sz="1800" b="0" kern="1200" dirty="0">
                          <a:solidFill>
                            <a:srgbClr val="000000"/>
                          </a:solidFill>
                          <a:latin typeface="+mn-lt"/>
                          <a:ea typeface="+mn-ea"/>
                          <a:cs typeface="Times New Roman" panose="02020603050405020304" pitchFamily="18" charset="0"/>
                        </a:rPr>
                        <a:t>[9]</a:t>
                      </a: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rgbClr val="C00000"/>
                          </a:solidFill>
                        </a:rPr>
                        <a:t>呼吸頻率</a:t>
                      </a:r>
                      <a:endParaRPr lang="zh-TW" altLang="en-US"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342900" indent="-342900" algn="l" defTabSz="914400" rtl="0" eaLnBrk="1" latinLnBrk="0" hangingPunct="1">
                        <a:lnSpc>
                          <a:spcPct val="100000"/>
                        </a:lnSpc>
                        <a:spcAft>
                          <a:spcPts val="0"/>
                        </a:spcAft>
                        <a:buFont typeface="Arial" panose="020B0604020202020204" pitchFamily="34" charset="0"/>
                        <a:buChar char="•"/>
                      </a:pP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影片收集、呼吸偵測演算法、警示</a:t>
                      </a:r>
                    </a:p>
                  </a:txBody>
                  <a:tcPr marL="72075" marR="72075" marT="0" marB="0" anchor="ctr"/>
                </a:tc>
                <a:extLst>
                  <a:ext uri="{0D108BD9-81ED-4DB2-BD59-A6C34878D82A}">
                    <a16:rowId xmlns:a16="http://schemas.microsoft.com/office/drawing/2014/main" val="161264954"/>
                  </a:ext>
                </a:extLst>
              </a:tr>
              <a:tr h="7493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000000"/>
                          </a:solidFill>
                          <a:latin typeface="+mn-lt"/>
                          <a:ea typeface="+mn-ea"/>
                          <a:cs typeface="Times New Roman" panose="02020603050405020304" pitchFamily="18" charset="0"/>
                        </a:rPr>
                        <a:t>2019</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000000"/>
                          </a:solidFill>
                          <a:latin typeface="+mn-lt"/>
                          <a:ea typeface="+mn-ea"/>
                          <a:cs typeface="Times New Roman" panose="02020603050405020304" pitchFamily="18" charset="0"/>
                        </a:rPr>
                        <a:t>Gallo </a:t>
                      </a:r>
                      <a:r>
                        <a:rPr lang="zh-TW" altLang="en-US" sz="1800" b="0" kern="1200" dirty="0">
                          <a:solidFill>
                            <a:srgbClr val="000000"/>
                          </a:solidFill>
                          <a:latin typeface="+mn-lt"/>
                          <a:ea typeface="+mn-ea"/>
                          <a:cs typeface="Times New Roman" panose="02020603050405020304" pitchFamily="18" charset="0"/>
                        </a:rPr>
                        <a:t>等人 </a:t>
                      </a:r>
                      <a:r>
                        <a:rPr lang="en-US" altLang="zh-TW" sz="1800" b="0" kern="1200" dirty="0">
                          <a:solidFill>
                            <a:srgbClr val="000000"/>
                          </a:solidFill>
                          <a:latin typeface="+mn-lt"/>
                          <a:ea typeface="+mn-ea"/>
                          <a:cs typeface="Times New Roman" panose="02020603050405020304" pitchFamily="18" charset="0"/>
                        </a:rPr>
                        <a:t>[10]</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zh-TW" altLang="en-US" dirty="0">
                          <a:solidFill>
                            <a:srgbClr val="C00000"/>
                          </a:solidFill>
                        </a:rPr>
                        <a:t>面部特徵</a:t>
                      </a:r>
                      <a:endParaRPr lang="zh-TW" altLang="en-US"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285750" indent="-285750" algn="l" defTabSz="914400" rtl="0" eaLnBrk="1" latinLnBrk="0" hangingPunct="1">
                        <a:lnSpc>
                          <a:spcPct val="100000"/>
                        </a:lnSpc>
                        <a:spcAft>
                          <a:spcPts val="0"/>
                        </a:spcAft>
                        <a:buFont typeface="Arial" panose="020B0604020202020204" pitchFamily="34" charset="0"/>
                        <a:buChar char="•"/>
                      </a:pPr>
                      <a:r>
                        <a:rPr lang="en-US" altLang="zh-TW" sz="1800" b="0" kern="1200" dirty="0" err="1">
                          <a:solidFill>
                            <a:srgbClr val="000000"/>
                          </a:solidFill>
                          <a:latin typeface="Times New Roman" panose="02020603050405020304" pitchFamily="18" charset="0"/>
                          <a:ea typeface="+mn-ea"/>
                          <a:cs typeface="Times New Roman" panose="02020603050405020304" pitchFamily="18" charset="0"/>
                        </a:rPr>
                        <a:t>Haar</a:t>
                      </a: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 Cascade Classifier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偵測臉部及睜眼</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3905867414"/>
                  </a:ext>
                </a:extLst>
              </a:tr>
              <a:tr h="792088">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2019</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Wang </a:t>
                      </a:r>
                      <a:r>
                        <a:rPr lang="zh-TW" altLang="en-US" sz="1800" b="0" kern="1200" dirty="0">
                          <a:solidFill>
                            <a:srgbClr val="000000"/>
                          </a:solidFill>
                          <a:latin typeface="+mn-lt"/>
                          <a:ea typeface="+mn-ea"/>
                          <a:cs typeface="Times New Roman" panose="02020603050405020304" pitchFamily="18" charset="0"/>
                        </a:rPr>
                        <a:t>等人 </a:t>
                      </a:r>
                      <a:r>
                        <a:rPr lang="en-US" altLang="zh-TW" sz="1800" b="0" kern="1200" dirty="0">
                          <a:solidFill>
                            <a:srgbClr val="000000"/>
                          </a:solidFill>
                          <a:latin typeface="+mn-lt"/>
                          <a:ea typeface="+mn-ea"/>
                          <a:cs typeface="Times New Roman" panose="02020603050405020304" pitchFamily="18" charset="0"/>
                        </a:rPr>
                        <a:t>[11]</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zh-TW" altLang="en-US" dirty="0">
                          <a:solidFill>
                            <a:srgbClr val="C00000"/>
                          </a:solidFill>
                        </a:rPr>
                        <a:t>臉部遮擋</a:t>
                      </a:r>
                      <a:endParaRPr lang="zh-TW" altLang="en-US"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285750" indent="-285750" algn="l" defTabSz="914400" rtl="0" eaLnBrk="1" latinLnBrk="0" hangingPunct="1">
                        <a:lnSpc>
                          <a:spcPct val="100000"/>
                        </a:lnSpc>
                        <a:spcAft>
                          <a:spcPts val="0"/>
                        </a:spcAft>
                        <a:buFont typeface="Arial" panose="020B0604020202020204" pitchFamily="34" charset="0"/>
                        <a:buChar char="•"/>
                      </a:pP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貝氏深度神經網路架構</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p>
                      <a:pPr marL="285750" indent="-285750" algn="l" defTabSz="914400" rtl="0" eaLnBrk="1" latinLnBrk="0" hangingPunct="1">
                        <a:lnSpc>
                          <a:spcPct val="100000"/>
                        </a:lnSpc>
                        <a:spcAft>
                          <a:spcPts val="0"/>
                        </a:spcAft>
                        <a:buFont typeface="Arial" panose="020B0604020202020204" pitchFamily="34" charset="0"/>
                        <a:buChar char="•"/>
                      </a:pP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五官是否遮蔽、原因及座標</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2486309411"/>
                  </a:ext>
                </a:extLst>
              </a:tr>
              <a:tr h="792088">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2021</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Bharati </a:t>
                      </a:r>
                      <a:r>
                        <a:rPr lang="zh-TW" altLang="en-US" sz="1800" b="0" kern="1200" dirty="0">
                          <a:solidFill>
                            <a:srgbClr val="000000"/>
                          </a:solidFill>
                          <a:latin typeface="+mn-lt"/>
                          <a:ea typeface="+mn-ea"/>
                          <a:cs typeface="Times New Roman" panose="02020603050405020304" pitchFamily="18" charset="0"/>
                        </a:rPr>
                        <a:t>等人 </a:t>
                      </a:r>
                      <a:r>
                        <a:rPr lang="en-US" altLang="zh-TW" sz="1800" b="0" kern="1200" dirty="0">
                          <a:solidFill>
                            <a:srgbClr val="000000"/>
                          </a:solidFill>
                          <a:latin typeface="+mn-lt"/>
                          <a:ea typeface="+mn-ea"/>
                          <a:cs typeface="Times New Roman" panose="02020603050405020304" pitchFamily="18" charset="0"/>
                        </a:rPr>
                        <a:t>[12]</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zh-TW" altLang="en-US" dirty="0">
                          <a:solidFill>
                            <a:srgbClr val="C00000"/>
                          </a:solidFill>
                        </a:rPr>
                        <a:t>睡眠姿勢</a:t>
                      </a:r>
                      <a:endParaRPr lang="zh-TW" altLang="en-US"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285750" indent="-285750" algn="l" defTabSz="914400" rtl="0" eaLnBrk="1" latinLnBrk="0" hangingPunct="1">
                        <a:lnSpc>
                          <a:spcPct val="100000"/>
                        </a:lnSpc>
                        <a:spcAft>
                          <a:spcPts val="0"/>
                        </a:spcAft>
                        <a:buFont typeface="Arial" panose="020B0604020202020204" pitchFamily="34" charset="0"/>
                        <a:buChar char="•"/>
                      </a:pP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基於卷積神經網路</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p>
                      <a:pPr marL="285750" indent="-285750" algn="l" defTabSz="914400" rtl="0" eaLnBrk="1" latinLnBrk="0" hangingPunct="1">
                        <a:lnSpc>
                          <a:spcPct val="100000"/>
                        </a:lnSpc>
                        <a:spcAft>
                          <a:spcPts val="0"/>
                        </a:spcAft>
                        <a:buFont typeface="Arial" panose="020B0604020202020204" pitchFamily="34" charset="0"/>
                        <a:buChar char="•"/>
                      </a:pP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評估仰臥、趴臥及仰臥轉換到趴臥</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2774396361"/>
                  </a:ext>
                </a:extLst>
              </a:tr>
            </a:tbl>
          </a:graphicData>
        </a:graphic>
      </p:graphicFrame>
    </p:spTree>
    <p:extLst>
      <p:ext uri="{BB962C8B-B14F-4D97-AF65-F5344CB8AC3E}">
        <p14:creationId xmlns:p14="http://schemas.microsoft.com/office/powerpoint/2010/main" val="291176623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18</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嬰兒猝死症</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嬰兒監測系統</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殘差神經網路</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人臉偵測</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119011704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殘差神經網路 </a:t>
            </a:r>
            <a:r>
              <a:rPr lang="en-US" altLang="zh-TW" b="0" dirty="0">
                <a:solidFill>
                  <a:srgbClr val="000000"/>
                </a:solidFill>
              </a:rPr>
              <a:t>(1/3)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b="1" dirty="0">
                <a:solidFill>
                  <a:srgbClr val="000000"/>
                </a:solidFill>
              </a:rPr>
              <a:t>網路退化</a:t>
            </a:r>
            <a:endParaRPr lang="en-US" altLang="zh-TW" b="1"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深度增加，準確率達飽和後，反而</a:t>
            </a:r>
            <a:r>
              <a:rPr lang="zh-TW" altLang="en-US" dirty="0">
                <a:solidFill>
                  <a:srgbClr val="C00000"/>
                </a:solidFill>
              </a:rPr>
              <a:t>迅速下降</a:t>
            </a:r>
            <a:endParaRPr lang="en-US" altLang="zh-TW" dirty="0">
              <a:solidFill>
                <a:srgbClr val="C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非過度擬合所致</a:t>
            </a:r>
            <a:endParaRPr lang="en-US" altLang="zh-TW" dirty="0">
              <a:solidFill>
                <a:srgbClr val="000000"/>
              </a:solidFill>
            </a:endParaRPr>
          </a:p>
        </p:txBody>
      </p:sp>
      <p:pic>
        <p:nvPicPr>
          <p:cNvPr id="9" name="圖片 8">
            <a:extLst>
              <a:ext uri="{FF2B5EF4-FFF2-40B4-BE49-F238E27FC236}">
                <a16:creationId xmlns:a16="http://schemas.microsoft.com/office/drawing/2014/main" id="{599FF113-F5DB-439E-A0BA-2F34298847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655" y="3540655"/>
            <a:ext cx="7535294" cy="2520000"/>
          </a:xfrm>
          <a:prstGeom prst="rect">
            <a:avLst/>
          </a:prstGeom>
        </p:spPr>
      </p:pic>
      <p:sp>
        <p:nvSpPr>
          <p:cNvPr id="7" name="文字方塊 6">
            <a:extLst>
              <a:ext uri="{FF2B5EF4-FFF2-40B4-BE49-F238E27FC236}">
                <a16:creationId xmlns:a16="http://schemas.microsoft.com/office/drawing/2014/main" id="{0A74F1B5-7E2F-4108-97DB-B61FCF0C7EC1}"/>
              </a:ext>
            </a:extLst>
          </p:cNvPr>
          <p:cNvSpPr txBox="1"/>
          <p:nvPr/>
        </p:nvSpPr>
        <p:spPr>
          <a:xfrm>
            <a:off x="3129906" y="6039556"/>
            <a:ext cx="3454792" cy="369332"/>
          </a:xfrm>
          <a:prstGeom prst="rect">
            <a:avLst/>
          </a:prstGeom>
          <a:solidFill>
            <a:schemeClr val="bg1"/>
          </a:solidFill>
        </p:spPr>
        <p:txBody>
          <a:bodyPr wrap="none" rtlCol="0">
            <a:spAutoFit/>
          </a:bodyPr>
          <a:lstStyle/>
          <a:p>
            <a:r>
              <a:rPr lang="zh-TW" altLang="en-US" dirty="0">
                <a:solidFill>
                  <a:srgbClr val="000000"/>
                </a:solidFill>
                <a:latin typeface="Times New Roman" panose="02020603050405020304" pitchFamily="18" charset="0"/>
                <a:ea typeface="+mn-ea"/>
                <a:cs typeface="Times New Roman" panose="02020603050405020304" pitchFamily="18" charset="0"/>
              </a:rPr>
              <a:t>▲ 網路深度與訓練誤差關係 </a:t>
            </a:r>
            <a:r>
              <a:rPr lang="en-US" altLang="zh-TW" dirty="0">
                <a:solidFill>
                  <a:srgbClr val="000000"/>
                </a:solidFill>
                <a:latin typeface="Times New Roman" panose="02020603050405020304" pitchFamily="18" charset="0"/>
                <a:ea typeface="+mn-ea"/>
                <a:cs typeface="Times New Roman" panose="02020603050405020304" pitchFamily="18" charset="0"/>
              </a:rPr>
              <a:t>[16]</a:t>
            </a:r>
            <a:endParaRPr lang="zh-TW" altLang="en-US" dirty="0">
              <a:solidFill>
                <a:srgbClr val="000000"/>
              </a:solidFill>
              <a:latin typeface="+mn-ea"/>
              <a:ea typeface="+mn-ea"/>
            </a:endParaRPr>
          </a:p>
        </p:txBody>
      </p:sp>
    </p:spTree>
    <p:extLst>
      <p:ext uri="{BB962C8B-B14F-4D97-AF65-F5344CB8AC3E}">
        <p14:creationId xmlns:p14="http://schemas.microsoft.com/office/powerpoint/2010/main" val="327503084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rgbClr val="000000"/>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p>
          <a:p>
            <a:pPr>
              <a:spcBef>
                <a:spcPts val="0"/>
              </a:spcBef>
              <a:spcAft>
                <a:spcPts val="1200"/>
              </a:spcAft>
              <a:buFont typeface="Arial" panose="020B0604020202020204" pitchFamily="34" charset="0"/>
              <a:buChar char="•"/>
            </a:pPr>
            <a:r>
              <a:rPr lang="zh-TW" altLang="en-US" dirty="0">
                <a:solidFill>
                  <a:srgbClr val="000000"/>
                </a:solidFill>
              </a:rPr>
              <a:t>研究方法</a:t>
            </a:r>
          </a:p>
          <a:p>
            <a:pPr>
              <a:spcBef>
                <a:spcPts val="0"/>
              </a:spcBef>
              <a:spcAft>
                <a:spcPts val="1200"/>
              </a:spcAft>
              <a:buFont typeface="Arial" panose="020B0604020202020204" pitchFamily="34" charset="0"/>
              <a:buChar char="•"/>
            </a:pPr>
            <a:r>
              <a:rPr lang="zh-TW" altLang="en-US" dirty="0">
                <a:solidFill>
                  <a:srgbClr val="000000"/>
                </a:solidFill>
              </a:rPr>
              <a:t>實驗設計與結果</a:t>
            </a:r>
          </a:p>
          <a:p>
            <a:pPr>
              <a:spcBef>
                <a:spcPts val="0"/>
              </a:spcBef>
              <a:spcAft>
                <a:spcPts val="1200"/>
              </a:spcAft>
              <a:buFont typeface="Arial" panose="020B0604020202020204" pitchFamily="34" charset="0"/>
              <a:buChar char="•"/>
            </a:pPr>
            <a:r>
              <a:rPr lang="zh-TW" altLang="en-US" dirty="0">
                <a:solidFill>
                  <a:srgbClr val="000000"/>
                </a:solidFill>
              </a:rPr>
              <a:t>結論與未來展望</a:t>
            </a:r>
          </a:p>
        </p:txBody>
      </p:sp>
    </p:spTree>
    <p:extLst>
      <p:ext uri="{BB962C8B-B14F-4D97-AF65-F5344CB8AC3E}">
        <p14:creationId xmlns:p14="http://schemas.microsoft.com/office/powerpoint/2010/main" val="336145737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殘差神經網路 </a:t>
            </a:r>
            <a:r>
              <a:rPr lang="en-US" altLang="zh-TW" b="0" dirty="0">
                <a:solidFill>
                  <a:srgbClr val="000000"/>
                </a:solidFill>
              </a:rPr>
              <a:t>(2/3)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20</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He</a:t>
            </a:r>
            <a:r>
              <a:rPr lang="zh-TW" altLang="en-US" dirty="0">
                <a:solidFill>
                  <a:srgbClr val="000000"/>
                </a:solidFill>
              </a:rPr>
              <a:t> 等人 </a:t>
            </a:r>
            <a:r>
              <a:rPr lang="en-US" altLang="zh-TW" dirty="0">
                <a:solidFill>
                  <a:srgbClr val="000000"/>
                </a:solidFill>
              </a:rPr>
              <a:t>[16]</a:t>
            </a:r>
            <a:r>
              <a:rPr lang="zh-TW" altLang="en-US" dirty="0">
                <a:solidFill>
                  <a:srgbClr val="000000"/>
                </a:solidFill>
              </a:rPr>
              <a:t>：</a:t>
            </a:r>
            <a:r>
              <a:rPr lang="zh-TW" altLang="en-US" dirty="0">
                <a:solidFill>
                  <a:srgbClr val="C00000"/>
                </a:solidFill>
              </a:rPr>
              <a:t>殘差學習</a:t>
            </a:r>
            <a:endParaRPr lang="en-US" altLang="zh-TW" dirty="0">
              <a:solidFill>
                <a:srgbClr val="C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利用 </a:t>
            </a:r>
            <a:r>
              <a:rPr lang="en-US" altLang="zh-TW" dirty="0">
                <a:solidFill>
                  <a:srgbClr val="000000"/>
                </a:solidFill>
              </a:rPr>
              <a:t>shortcut connection</a:t>
            </a:r>
            <a:r>
              <a:rPr lang="zh-TW" altLang="en-US" dirty="0">
                <a:solidFill>
                  <a:srgbClr val="000000"/>
                </a:solidFill>
              </a:rPr>
              <a:t> 執行 </a:t>
            </a:r>
            <a:r>
              <a:rPr lang="en-US" altLang="zh-TW" dirty="0">
                <a:solidFill>
                  <a:srgbClr val="000000"/>
                </a:solidFill>
              </a:rPr>
              <a:t>identity mapping</a:t>
            </a:r>
          </a:p>
          <a:p>
            <a:pPr lvl="1">
              <a:spcBef>
                <a:spcPts val="0"/>
              </a:spcBef>
              <a:spcAft>
                <a:spcPts val="1200"/>
              </a:spcAft>
              <a:buFont typeface="Times New Roman" panose="02020603050405020304" pitchFamily="18" charset="0"/>
              <a:buChar char="‐"/>
            </a:pPr>
            <a:r>
              <a:rPr lang="zh-TW" altLang="en-US" dirty="0">
                <a:solidFill>
                  <a:srgbClr val="000000"/>
                </a:solidFill>
              </a:rPr>
              <a:t>不增加額外參數及計算複雜度</a:t>
            </a:r>
            <a:endParaRPr lang="en-US" altLang="zh-TW" dirty="0">
              <a:solidFill>
                <a:srgbClr val="000000"/>
              </a:solidFill>
            </a:endParaRPr>
          </a:p>
        </p:txBody>
      </p:sp>
      <p:sp>
        <p:nvSpPr>
          <p:cNvPr id="7" name="文字方塊 6">
            <a:extLst>
              <a:ext uri="{FF2B5EF4-FFF2-40B4-BE49-F238E27FC236}">
                <a16:creationId xmlns:a16="http://schemas.microsoft.com/office/drawing/2014/main" id="{3B3160D1-50E8-42CA-84D1-7436A8BBDF78}"/>
              </a:ext>
            </a:extLst>
          </p:cNvPr>
          <p:cNvSpPr txBox="1"/>
          <p:nvPr/>
        </p:nvSpPr>
        <p:spPr>
          <a:xfrm>
            <a:off x="3652517" y="6011863"/>
            <a:ext cx="1838965" cy="369332"/>
          </a:xfrm>
          <a:prstGeom prst="rect">
            <a:avLst/>
          </a:prstGeom>
          <a:solidFill>
            <a:schemeClr val="bg1"/>
          </a:solidFill>
        </p:spPr>
        <p:txBody>
          <a:bodyPr wrap="none" rtlCol="0">
            <a:spAutoFit/>
          </a:bodyPr>
          <a:lstStyle/>
          <a:p>
            <a:r>
              <a:rPr lang="zh-TW" altLang="en-US" dirty="0">
                <a:solidFill>
                  <a:srgbClr val="000000"/>
                </a:solidFill>
                <a:latin typeface="Times New Roman" panose="02020603050405020304" pitchFamily="18" charset="0"/>
                <a:ea typeface="+mn-ea"/>
                <a:cs typeface="Times New Roman" panose="02020603050405020304" pitchFamily="18" charset="0"/>
              </a:rPr>
              <a:t>▲ 殘差學習 </a:t>
            </a:r>
            <a:r>
              <a:rPr lang="en-US" altLang="zh-TW" dirty="0">
                <a:solidFill>
                  <a:srgbClr val="000000"/>
                </a:solidFill>
                <a:latin typeface="Times New Roman" panose="02020603050405020304" pitchFamily="18" charset="0"/>
                <a:ea typeface="+mn-ea"/>
                <a:cs typeface="Times New Roman" panose="02020603050405020304" pitchFamily="18" charset="0"/>
              </a:rPr>
              <a:t>[16]</a:t>
            </a:r>
            <a:endParaRPr lang="zh-TW" altLang="en-US" dirty="0">
              <a:solidFill>
                <a:srgbClr val="000000"/>
              </a:solidFill>
              <a:latin typeface="+mn-ea"/>
              <a:ea typeface="+mn-ea"/>
            </a:endParaRPr>
          </a:p>
        </p:txBody>
      </p:sp>
      <p:pic>
        <p:nvPicPr>
          <p:cNvPr id="5" name="圖片 4">
            <a:extLst>
              <a:ext uri="{FF2B5EF4-FFF2-40B4-BE49-F238E27FC236}">
                <a16:creationId xmlns:a16="http://schemas.microsoft.com/office/drawing/2014/main" id="{6157B4D9-3834-4B02-978F-818AADAC5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9807" y="3491863"/>
            <a:ext cx="4165411" cy="2520000"/>
          </a:xfrm>
          <a:prstGeom prst="rect">
            <a:avLst/>
          </a:prstGeom>
        </p:spPr>
      </p:pic>
    </p:spTree>
    <p:extLst>
      <p:ext uri="{BB962C8B-B14F-4D97-AF65-F5344CB8AC3E}">
        <p14:creationId xmlns:p14="http://schemas.microsoft.com/office/powerpoint/2010/main" val="158902880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殘差神經網路 </a:t>
            </a:r>
            <a:r>
              <a:rPr lang="en-US" altLang="zh-TW" b="0" dirty="0">
                <a:solidFill>
                  <a:srgbClr val="000000"/>
                </a:solidFill>
              </a:rPr>
              <a:t>(3/3)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退化問題</a:t>
            </a:r>
            <a:r>
              <a:rPr lang="zh-TW" altLang="en-US" b="1" dirty="0">
                <a:solidFill>
                  <a:srgbClr val="000000"/>
                </a:solidFill>
              </a:rPr>
              <a:t>解決</a:t>
            </a:r>
            <a:endParaRPr lang="en-US" altLang="zh-TW" b="1"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普通網路：</a:t>
            </a:r>
            <a:r>
              <a:rPr lang="en-US" altLang="zh-TW" dirty="0">
                <a:solidFill>
                  <a:srgbClr val="000000"/>
                </a:solidFill>
              </a:rPr>
              <a:t>34</a:t>
            </a:r>
            <a:r>
              <a:rPr lang="zh-TW" altLang="en-US" dirty="0">
                <a:solidFill>
                  <a:srgbClr val="000000"/>
                </a:solidFill>
              </a:rPr>
              <a:t>層較</a:t>
            </a:r>
            <a:r>
              <a:rPr lang="en-US" altLang="zh-TW" dirty="0">
                <a:solidFill>
                  <a:srgbClr val="000000"/>
                </a:solidFill>
              </a:rPr>
              <a:t>18</a:t>
            </a:r>
            <a:r>
              <a:rPr lang="zh-TW" altLang="en-US" dirty="0">
                <a:solidFill>
                  <a:srgbClr val="000000"/>
                </a:solidFill>
              </a:rPr>
              <a:t>層有更高的驗證誤差</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C00000"/>
                </a:solidFill>
              </a:rPr>
              <a:t>殘差網路</a:t>
            </a:r>
            <a:r>
              <a:rPr lang="zh-TW" altLang="en-US" dirty="0">
                <a:solidFill>
                  <a:srgbClr val="000000"/>
                </a:solidFill>
              </a:rPr>
              <a:t>：</a:t>
            </a:r>
            <a:r>
              <a:rPr lang="en-US" altLang="zh-TW" dirty="0">
                <a:solidFill>
                  <a:srgbClr val="000000"/>
                </a:solidFill>
              </a:rPr>
              <a:t>34</a:t>
            </a:r>
            <a:r>
              <a:rPr lang="zh-TW" altLang="en-US" dirty="0">
                <a:solidFill>
                  <a:srgbClr val="000000"/>
                </a:solidFill>
              </a:rPr>
              <a:t>層較</a:t>
            </a:r>
            <a:r>
              <a:rPr lang="en-US" altLang="zh-TW" dirty="0">
                <a:solidFill>
                  <a:srgbClr val="000000"/>
                </a:solidFill>
              </a:rPr>
              <a:t>18</a:t>
            </a:r>
            <a:r>
              <a:rPr lang="zh-TW" altLang="en-US" dirty="0">
                <a:solidFill>
                  <a:srgbClr val="000000"/>
                </a:solidFill>
              </a:rPr>
              <a:t>層有</a:t>
            </a:r>
            <a:r>
              <a:rPr lang="zh-TW" altLang="en-US" dirty="0">
                <a:solidFill>
                  <a:srgbClr val="C00000"/>
                </a:solidFill>
              </a:rPr>
              <a:t>較低</a:t>
            </a:r>
            <a:r>
              <a:rPr lang="zh-TW" altLang="en-US" dirty="0">
                <a:solidFill>
                  <a:srgbClr val="000000"/>
                </a:solidFill>
              </a:rPr>
              <a:t>的訓練誤差</a:t>
            </a:r>
            <a:endParaRPr lang="en-US" altLang="zh-TW" dirty="0">
              <a:solidFill>
                <a:srgbClr val="000000"/>
              </a:solidFill>
            </a:endParaRPr>
          </a:p>
        </p:txBody>
      </p:sp>
      <p:pic>
        <p:nvPicPr>
          <p:cNvPr id="7" name="圖片 6">
            <a:extLst>
              <a:ext uri="{FF2B5EF4-FFF2-40B4-BE49-F238E27FC236}">
                <a16:creationId xmlns:a16="http://schemas.microsoft.com/office/drawing/2014/main" id="{760CA0AE-79DD-4301-A9D0-D54154D09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760" y="3491863"/>
            <a:ext cx="7668479" cy="2520000"/>
          </a:xfrm>
          <a:prstGeom prst="rect">
            <a:avLst/>
          </a:prstGeom>
        </p:spPr>
      </p:pic>
      <p:sp>
        <p:nvSpPr>
          <p:cNvPr id="8" name="文字方塊 7">
            <a:extLst>
              <a:ext uri="{FF2B5EF4-FFF2-40B4-BE49-F238E27FC236}">
                <a16:creationId xmlns:a16="http://schemas.microsoft.com/office/drawing/2014/main" id="{54F66C14-82CA-43AF-B46B-829166CF2147}"/>
              </a:ext>
            </a:extLst>
          </p:cNvPr>
          <p:cNvSpPr txBox="1"/>
          <p:nvPr/>
        </p:nvSpPr>
        <p:spPr>
          <a:xfrm>
            <a:off x="2910696" y="6066720"/>
            <a:ext cx="3903633" cy="369332"/>
          </a:xfrm>
          <a:prstGeom prst="rect">
            <a:avLst/>
          </a:prstGeom>
          <a:solidFill>
            <a:schemeClr val="bg1"/>
          </a:solidFill>
        </p:spPr>
        <p:txBody>
          <a:bodyPr wrap="none" rtlCol="0">
            <a:spAutoFit/>
          </a:bodyPr>
          <a:lstStyle/>
          <a:p>
            <a:r>
              <a:rPr lang="zh-TW" altLang="en-US" dirty="0">
                <a:solidFill>
                  <a:srgbClr val="000000"/>
                </a:solidFill>
                <a:latin typeface="Times New Roman" panose="02020603050405020304" pitchFamily="18" charset="0"/>
                <a:ea typeface="+mn-ea"/>
                <a:cs typeface="Times New Roman" panose="02020603050405020304" pitchFamily="18" charset="0"/>
              </a:rPr>
              <a:t>▲ </a:t>
            </a:r>
            <a:r>
              <a:rPr lang="en-US" altLang="zh-TW" dirty="0">
                <a:solidFill>
                  <a:srgbClr val="000000"/>
                </a:solidFill>
                <a:latin typeface="Times New Roman" panose="02020603050405020304" pitchFamily="18" charset="0"/>
                <a:ea typeface="+mn-ea"/>
                <a:cs typeface="Times New Roman" panose="02020603050405020304" pitchFamily="18" charset="0"/>
              </a:rPr>
              <a:t>ImageNet</a:t>
            </a:r>
            <a:r>
              <a:rPr lang="zh-TW" altLang="en-US" dirty="0">
                <a:solidFill>
                  <a:srgbClr val="000000"/>
                </a:solidFill>
                <a:latin typeface="Times New Roman" panose="02020603050405020304" pitchFamily="18" charset="0"/>
                <a:ea typeface="+mn-ea"/>
                <a:cs typeface="Times New Roman" panose="02020603050405020304" pitchFamily="18" charset="0"/>
              </a:rPr>
              <a:t>上訓練之誤差曲線圖 </a:t>
            </a:r>
            <a:r>
              <a:rPr lang="en-US" altLang="zh-TW" dirty="0">
                <a:solidFill>
                  <a:srgbClr val="000000"/>
                </a:solidFill>
                <a:latin typeface="Times New Roman" panose="02020603050405020304" pitchFamily="18" charset="0"/>
                <a:ea typeface="+mn-ea"/>
                <a:cs typeface="Times New Roman" panose="02020603050405020304" pitchFamily="18" charset="0"/>
              </a:rPr>
              <a:t>[16]</a:t>
            </a:r>
            <a:endParaRPr lang="zh-TW" altLang="en-US" dirty="0">
              <a:solidFill>
                <a:srgbClr val="000000"/>
              </a:solidFill>
              <a:latin typeface="+mn-ea"/>
              <a:ea typeface="+mn-ea"/>
            </a:endParaRPr>
          </a:p>
        </p:txBody>
      </p:sp>
    </p:spTree>
    <p:extLst>
      <p:ext uri="{BB962C8B-B14F-4D97-AF65-F5344CB8AC3E}">
        <p14:creationId xmlns:p14="http://schemas.microsoft.com/office/powerpoint/2010/main" val="16467893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22</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嬰兒猝死症</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嬰兒監測系統</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殘差神經網路</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人臉偵測</a:t>
            </a:r>
            <a:endParaRPr lang="en-US" altLang="zh-TW" dirty="0">
              <a:solidFill>
                <a:srgbClr val="000000"/>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43822630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人臉偵測 </a:t>
            </a:r>
            <a:r>
              <a:rPr lang="en-US" altLang="zh-TW" b="0" dirty="0">
                <a:solidFill>
                  <a:srgbClr val="000000"/>
                </a:solidFill>
              </a:rPr>
              <a:t>(1/1)</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23</a:t>
            </a:fld>
            <a:endParaRPr lang="zh-TW" altLang="en-US"/>
          </a:p>
        </p:txBody>
      </p:sp>
      <p:graphicFrame>
        <p:nvGraphicFramePr>
          <p:cNvPr id="7" name="表格 6">
            <a:extLst>
              <a:ext uri="{FF2B5EF4-FFF2-40B4-BE49-F238E27FC236}">
                <a16:creationId xmlns:a16="http://schemas.microsoft.com/office/drawing/2014/main" id="{EDA1E00F-3397-4F57-89E6-1C4420723A58}"/>
              </a:ext>
            </a:extLst>
          </p:cNvPr>
          <p:cNvGraphicFramePr>
            <a:graphicFrameLocks noGrp="1"/>
          </p:cNvGraphicFramePr>
          <p:nvPr>
            <p:extLst>
              <p:ext uri="{D42A27DB-BD31-4B8C-83A1-F6EECF244321}">
                <p14:modId xmlns:p14="http://schemas.microsoft.com/office/powerpoint/2010/main" val="2016636288"/>
              </p:ext>
            </p:extLst>
          </p:nvPr>
        </p:nvGraphicFramePr>
        <p:xfrm>
          <a:off x="254959" y="1772816"/>
          <a:ext cx="8565513" cy="4546768"/>
        </p:xfrm>
        <a:graphic>
          <a:graphicData uri="http://schemas.openxmlformats.org/drawingml/2006/table">
            <a:tbl>
              <a:tblPr firstRow="1" firstCol="1" bandRow="1">
                <a:tableStyleId>{912C8C85-51F0-491E-9774-3900AFEF0FD7}</a:tableStyleId>
              </a:tblPr>
              <a:tblGrid>
                <a:gridCol w="1464950">
                  <a:extLst>
                    <a:ext uri="{9D8B030D-6E8A-4147-A177-3AD203B41FA5}">
                      <a16:colId xmlns:a16="http://schemas.microsoft.com/office/drawing/2014/main" val="178370344"/>
                    </a:ext>
                  </a:extLst>
                </a:gridCol>
                <a:gridCol w="1411931">
                  <a:extLst>
                    <a:ext uri="{9D8B030D-6E8A-4147-A177-3AD203B41FA5}">
                      <a16:colId xmlns:a16="http://schemas.microsoft.com/office/drawing/2014/main" val="2509292609"/>
                    </a:ext>
                  </a:extLst>
                </a:gridCol>
                <a:gridCol w="5688632">
                  <a:extLst>
                    <a:ext uri="{9D8B030D-6E8A-4147-A177-3AD203B41FA5}">
                      <a16:colId xmlns:a16="http://schemas.microsoft.com/office/drawing/2014/main" val="1543705749"/>
                    </a:ext>
                  </a:extLst>
                </a:gridCol>
              </a:tblGrid>
              <a:tr h="692656">
                <a:tc>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方法</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作者</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細節</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extLst>
                  <a:ext uri="{0D108BD9-81ED-4DB2-BD59-A6C34878D82A}">
                    <a16:rowId xmlns:a16="http://schemas.microsoft.com/office/drawing/2014/main" val="2350716510"/>
                  </a:ext>
                </a:extLst>
              </a:tr>
              <a:tr h="963528">
                <a:tc>
                  <a:txBody>
                    <a:bodyPr/>
                    <a:lstStyle/>
                    <a:p>
                      <a:pPr marL="0" algn="ctr" defTabSz="914400" rtl="0" eaLnBrk="1" latinLnBrk="0" hangingPunct="1">
                        <a:lnSpc>
                          <a:spcPct val="100000"/>
                        </a:lnSpc>
                        <a:spcAft>
                          <a:spcPts val="0"/>
                        </a:spcAft>
                      </a:pPr>
                      <a:r>
                        <a:rPr lang="en-US" altLang="zh-TW" sz="1800" b="0" kern="1200" dirty="0" err="1">
                          <a:solidFill>
                            <a:srgbClr val="C00000"/>
                          </a:solidFill>
                          <a:latin typeface="+mn-lt"/>
                          <a:ea typeface="+mn-ea"/>
                          <a:cs typeface="Times New Roman" panose="02020603050405020304" pitchFamily="18" charset="0"/>
                        </a:rPr>
                        <a:t>Haar</a:t>
                      </a:r>
                      <a:r>
                        <a:rPr lang="en-US" altLang="zh-TW" sz="1800" b="0" kern="1200" dirty="0">
                          <a:solidFill>
                            <a:srgbClr val="C00000"/>
                          </a:solidFill>
                          <a:latin typeface="+mn-lt"/>
                          <a:ea typeface="+mn-ea"/>
                          <a:cs typeface="Times New Roman" panose="02020603050405020304" pitchFamily="18" charset="0"/>
                        </a:rPr>
                        <a:t> Cascade</a:t>
                      </a:r>
                      <a:endParaRPr lang="zh-TW" altLang="en-US" sz="1800" b="0"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sz="1800" b="0" kern="1200" dirty="0" err="1">
                          <a:solidFill>
                            <a:srgbClr val="000000"/>
                          </a:solidFill>
                          <a:latin typeface="+mn-lt"/>
                          <a:ea typeface="+mn-ea"/>
                          <a:cs typeface="Times New Roman" panose="02020603050405020304" pitchFamily="18" charset="0"/>
                        </a:rPr>
                        <a:t>Cuimei</a:t>
                      </a:r>
                      <a:r>
                        <a:rPr lang="zh-TW" altLang="en-US" sz="1800" b="0" kern="1200" dirty="0">
                          <a:solidFill>
                            <a:srgbClr val="000000"/>
                          </a:solidFill>
                          <a:latin typeface="+mn-lt"/>
                          <a:ea typeface="+mn-ea"/>
                          <a:cs typeface="Times New Roman" panose="02020603050405020304" pitchFamily="18" charset="0"/>
                        </a:rPr>
                        <a:t>等人</a:t>
                      </a:r>
                      <a:endParaRPr lang="en-US" altLang="zh-TW" sz="1800" b="0" kern="1200" dirty="0">
                        <a:solidFill>
                          <a:srgbClr val="000000"/>
                        </a:solidFill>
                        <a:latin typeface="+mn-lt"/>
                        <a:ea typeface="+mn-ea"/>
                        <a:cs typeface="Times New Roman" panose="02020603050405020304" pitchFamily="18" charset="0"/>
                      </a:endParaRPr>
                    </a:p>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[17]</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342900" indent="-342900" algn="l" defTabSz="914400" rtl="0" eaLnBrk="1" latinLnBrk="0" hangingPunct="1">
                        <a:lnSpc>
                          <a:spcPct val="100000"/>
                        </a:lnSpc>
                        <a:spcAft>
                          <a:spcPts val="0"/>
                        </a:spcAft>
                        <a:buFont typeface="Wingdings" panose="05000000000000000000" pitchFamily="2" charset="2"/>
                        <a:buAutoNum type="circleNumWdWhitePlain"/>
                      </a:pP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膚色直方圖匹配：去除僅用</a:t>
                      </a:r>
                      <a:r>
                        <a:rPr lang="en-US" altLang="zh-TW" sz="1800" b="0" kern="1200" dirty="0" err="1">
                          <a:solidFill>
                            <a:srgbClr val="000000"/>
                          </a:solidFill>
                          <a:latin typeface="Times New Roman" panose="02020603050405020304" pitchFamily="18" charset="0"/>
                          <a:ea typeface="+mn-ea"/>
                          <a:cs typeface="Times New Roman" panose="02020603050405020304" pitchFamily="18" charset="0"/>
                        </a:rPr>
                        <a:t>Haar</a:t>
                      </a: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 Cascade</a:t>
                      </a: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的錯誤者</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p>
                      <a:pPr marL="342900" indent="-342900" algn="l" defTabSz="914400" rtl="0" eaLnBrk="1" latinLnBrk="0" hangingPunct="1">
                        <a:lnSpc>
                          <a:spcPct val="100000"/>
                        </a:lnSpc>
                        <a:spcAft>
                          <a:spcPts val="0"/>
                        </a:spcAft>
                        <a:buFont typeface="+mj-lt"/>
                        <a:buAutoNum type="circleNumWdWhitePlain"/>
                      </a:pP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眼睛偵測：去除無眼睛者</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p>
                      <a:pPr marL="342900" indent="-342900" algn="l" defTabSz="914400" rtl="0" eaLnBrk="1" latinLnBrk="0" hangingPunct="1">
                        <a:lnSpc>
                          <a:spcPct val="100000"/>
                        </a:lnSpc>
                        <a:spcAft>
                          <a:spcPts val="0"/>
                        </a:spcAft>
                        <a:buFont typeface="+mj-lt"/>
                        <a:buAutoNum type="circleNumWdWhitePlain"/>
                      </a:pP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嘴部偵測：去除無嘴部者</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3148875907"/>
                  </a:ext>
                </a:extLst>
              </a:tr>
              <a:tr h="96352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C00000"/>
                          </a:solidFill>
                          <a:latin typeface="+mn-lt"/>
                          <a:ea typeface="+mn-ea"/>
                          <a:cs typeface="Times New Roman" panose="02020603050405020304" pitchFamily="18" charset="0"/>
                        </a:rPr>
                        <a:t>Face SSD</a:t>
                      </a: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000000"/>
                          </a:solidFill>
                          <a:latin typeface="+mn-lt"/>
                          <a:ea typeface="+mn-ea"/>
                          <a:cs typeface="Times New Roman" panose="02020603050405020304" pitchFamily="18" charset="0"/>
                        </a:rPr>
                        <a:t>Ye</a:t>
                      </a:r>
                      <a:r>
                        <a:rPr lang="zh-TW" altLang="en-US" sz="1800" b="0" kern="1200" dirty="0">
                          <a:solidFill>
                            <a:srgbClr val="000000"/>
                          </a:solidFill>
                          <a:latin typeface="+mn-lt"/>
                          <a:ea typeface="+mn-ea"/>
                          <a:cs typeface="Times New Roman" panose="02020603050405020304" pitchFamily="18" charset="0"/>
                        </a:rPr>
                        <a:t>等人</a:t>
                      </a:r>
                      <a:endParaRPr lang="en-US" altLang="zh-TW" sz="1800" b="0" kern="1200" dirty="0">
                        <a:solidFill>
                          <a:srgbClr val="000000"/>
                        </a:solidFill>
                        <a:latin typeface="+mn-lt"/>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000000"/>
                          </a:solidFill>
                          <a:latin typeface="+mn-lt"/>
                          <a:ea typeface="+mn-ea"/>
                          <a:cs typeface="Times New Roman" panose="02020603050405020304" pitchFamily="18" charset="0"/>
                        </a:rPr>
                        <a:t>[18]</a:t>
                      </a:r>
                    </a:p>
                  </a:txBody>
                  <a:tcPr marL="72075" marR="72075" marT="0" marB="0" anchor="ctr"/>
                </a:tc>
                <a:tc>
                  <a:txBody>
                    <a:bodyPr/>
                    <a:lstStyle/>
                    <a:p>
                      <a:pPr marL="342900" indent="-342900" algn="l" defTabSz="914400" rtl="0" eaLnBrk="1" latinLnBrk="0" hangingPunct="1">
                        <a:lnSpc>
                          <a:spcPct val="100000"/>
                        </a:lnSpc>
                        <a:spcAft>
                          <a:spcPts val="0"/>
                        </a:spcAft>
                        <a:buFont typeface="Wingdings" panose="05000000000000000000" pitchFamily="2" charset="2"/>
                        <a:buAutoNum type="circleNumWdWhitePlain"/>
                      </a:pP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改進</a:t>
                      </a:r>
                      <a:r>
                        <a:rPr lang="en-US" altLang="zh-TW" sz="1800" b="0" kern="1200" dirty="0" err="1">
                          <a:solidFill>
                            <a:srgbClr val="000000"/>
                          </a:solidFill>
                          <a:latin typeface="Times New Roman" panose="02020603050405020304" pitchFamily="18" charset="0"/>
                          <a:ea typeface="+mn-ea"/>
                          <a:cs typeface="Times New Roman" panose="02020603050405020304" pitchFamily="18" charset="0"/>
                        </a:rPr>
                        <a:t>ShuffleNet</a:t>
                      </a: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 V2</a:t>
                      </a: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架構：作為骨幹網路</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p>
                      <a:pPr marL="342900" indent="-342900" algn="l" defTabSz="914400" rtl="0" eaLnBrk="1" latinLnBrk="0" hangingPunct="1">
                        <a:lnSpc>
                          <a:spcPct val="100000"/>
                        </a:lnSpc>
                        <a:spcAft>
                          <a:spcPts val="0"/>
                        </a:spcAft>
                        <a:buFont typeface="+mj-lt"/>
                        <a:buAutoNum type="circleNumWdWhitePlain"/>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Modified Prediction Module</a:t>
                      </a: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：解決小臉召回率低</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p>
                      <a:pPr marL="342900" indent="-342900" algn="l" defTabSz="914400" rtl="0" eaLnBrk="1" latinLnBrk="0" hangingPunct="1">
                        <a:lnSpc>
                          <a:spcPct val="100000"/>
                        </a:lnSpc>
                        <a:spcAft>
                          <a:spcPts val="0"/>
                        </a:spcAft>
                        <a:buFont typeface="+mj-lt"/>
                        <a:buAutoNum type="circleNumWdWhitePlain"/>
                      </a:pP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人臉檢測框架</a:t>
                      </a:r>
                    </a:p>
                  </a:txBody>
                  <a:tcPr marL="72075" marR="72075" marT="0" marB="0" anchor="ctr"/>
                </a:tc>
                <a:extLst>
                  <a:ext uri="{0D108BD9-81ED-4DB2-BD59-A6C34878D82A}">
                    <a16:rowId xmlns:a16="http://schemas.microsoft.com/office/drawing/2014/main" val="1198297748"/>
                  </a:ext>
                </a:extLst>
              </a:tr>
              <a:tr h="96352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C00000"/>
                          </a:solidFill>
                          <a:latin typeface="+mn-lt"/>
                          <a:ea typeface="+mn-ea"/>
                          <a:cs typeface="Times New Roman" panose="02020603050405020304" pitchFamily="18" charset="0"/>
                        </a:rPr>
                        <a:t>MTCNN</a:t>
                      </a:r>
                      <a:endParaRPr lang="zh-TW" altLang="en-US" sz="1800" b="0"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000000"/>
                          </a:solidFill>
                          <a:latin typeface="+mn-lt"/>
                          <a:ea typeface="+mn-ea"/>
                          <a:cs typeface="Times New Roman" panose="02020603050405020304" pitchFamily="18" charset="0"/>
                        </a:rPr>
                        <a:t>Zhang</a:t>
                      </a:r>
                      <a:r>
                        <a:rPr lang="zh-TW" altLang="en-US" sz="1800" b="0" kern="1200" dirty="0">
                          <a:solidFill>
                            <a:srgbClr val="000000"/>
                          </a:solidFill>
                          <a:latin typeface="+mn-lt"/>
                          <a:ea typeface="+mn-ea"/>
                          <a:cs typeface="Times New Roman" panose="02020603050405020304" pitchFamily="18" charset="0"/>
                        </a:rPr>
                        <a:t>等人</a:t>
                      </a:r>
                      <a:endParaRPr lang="en-US" altLang="zh-TW" sz="1800" b="0" kern="1200" dirty="0">
                        <a:solidFill>
                          <a:srgbClr val="000000"/>
                        </a:solidFill>
                        <a:latin typeface="+mn-lt"/>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000000"/>
                          </a:solidFill>
                          <a:latin typeface="+mn-lt"/>
                          <a:ea typeface="+mn-ea"/>
                          <a:cs typeface="Times New Roman" panose="02020603050405020304" pitchFamily="18" charset="0"/>
                        </a:rPr>
                        <a:t>[19]</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342900" indent="-342900" algn="l" defTabSz="914400" rtl="0" eaLnBrk="1" latinLnBrk="0" hangingPunct="1">
                        <a:lnSpc>
                          <a:spcPct val="100000"/>
                        </a:lnSpc>
                        <a:spcAft>
                          <a:spcPts val="0"/>
                        </a:spcAft>
                        <a:buFont typeface="Wingdings" panose="05000000000000000000" pitchFamily="2" charset="2"/>
                        <a:buAutoNum type="circleNumWdWhitePlain"/>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P-Net</a:t>
                      </a: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：獲得併合併人臉候選者</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p>
                      <a:pPr marL="342900" indent="-342900" algn="l" defTabSz="914400" rtl="0" eaLnBrk="1" latinLnBrk="0" hangingPunct="1">
                        <a:lnSpc>
                          <a:spcPct val="100000"/>
                        </a:lnSpc>
                        <a:spcAft>
                          <a:spcPts val="0"/>
                        </a:spcAft>
                        <a:buFont typeface="+mj-lt"/>
                        <a:buAutoNum type="circleNumWdWhitePlain"/>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R-Net</a:t>
                      </a: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：拒絕錯誤候選者</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p>
                      <a:pPr marL="342900" indent="-342900" algn="l" defTabSz="914400" rtl="0" eaLnBrk="1" latinLnBrk="0" hangingPunct="1">
                        <a:lnSpc>
                          <a:spcPct val="100000"/>
                        </a:lnSpc>
                        <a:spcAft>
                          <a:spcPts val="0"/>
                        </a:spcAft>
                        <a:buFont typeface="+mj-lt"/>
                        <a:buAutoNum type="circleNumWdWhitePlain"/>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O-Net</a:t>
                      </a: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：輸出五個臉部座標</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1952566625"/>
                  </a:ext>
                </a:extLst>
              </a:tr>
              <a:tr h="963528">
                <a:tc>
                  <a:txBody>
                    <a:bodyPr/>
                    <a:lstStyle/>
                    <a:p>
                      <a:pPr marL="0" algn="ctr" defTabSz="914400" rtl="0" eaLnBrk="1" latinLnBrk="0" hangingPunct="1">
                        <a:lnSpc>
                          <a:spcPct val="100000"/>
                        </a:lnSpc>
                        <a:spcAft>
                          <a:spcPts val="0"/>
                        </a:spcAft>
                      </a:pPr>
                      <a:r>
                        <a:rPr lang="en-US" altLang="zh-TW" sz="1800" b="0" kern="1200" dirty="0" err="1">
                          <a:solidFill>
                            <a:srgbClr val="C00000"/>
                          </a:solidFill>
                          <a:latin typeface="+mn-lt"/>
                          <a:ea typeface="+mn-ea"/>
                          <a:cs typeface="Times New Roman" panose="02020603050405020304" pitchFamily="18" charset="0"/>
                        </a:rPr>
                        <a:t>RetinaFace</a:t>
                      </a:r>
                      <a:endParaRPr lang="zh-TW" altLang="en-US" sz="1800" b="0"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Deng</a:t>
                      </a:r>
                      <a:r>
                        <a:rPr lang="zh-TW" altLang="en-US" sz="1800" b="0" kern="1200" dirty="0">
                          <a:solidFill>
                            <a:srgbClr val="000000"/>
                          </a:solidFill>
                          <a:latin typeface="+mn-lt"/>
                          <a:ea typeface="+mn-ea"/>
                          <a:cs typeface="Times New Roman" panose="02020603050405020304" pitchFamily="18" charset="0"/>
                        </a:rPr>
                        <a:t>等人</a:t>
                      </a:r>
                      <a:endParaRPr lang="en-US" altLang="zh-TW" sz="1800" b="0" kern="1200" dirty="0">
                        <a:solidFill>
                          <a:srgbClr val="000000"/>
                        </a:solidFill>
                        <a:latin typeface="+mn-lt"/>
                        <a:ea typeface="+mn-ea"/>
                        <a:cs typeface="Times New Roman" panose="02020603050405020304" pitchFamily="18" charset="0"/>
                      </a:endParaRPr>
                    </a:p>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[20]</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342900" indent="-342900" algn="l" defTabSz="914400" rtl="0" eaLnBrk="1" latinLnBrk="0" hangingPunct="1">
                        <a:lnSpc>
                          <a:spcPct val="100000"/>
                        </a:lnSpc>
                        <a:spcAft>
                          <a:spcPts val="0"/>
                        </a:spcAft>
                        <a:buFont typeface="Wingdings" panose="05000000000000000000" pitchFamily="2" charset="2"/>
                        <a:buAutoNum type="circleNumWdWhitePlain"/>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Feature Pyramid</a:t>
                      </a: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 </a:t>
                      </a: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Network</a:t>
                      </a: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：輸入影像、輸出特徵圖</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p>
                      <a:pPr marL="342900" indent="-342900" algn="l" defTabSz="914400" rtl="0" eaLnBrk="1" latinLnBrk="0" hangingPunct="1">
                        <a:lnSpc>
                          <a:spcPct val="100000"/>
                        </a:lnSpc>
                        <a:spcAft>
                          <a:spcPts val="0"/>
                        </a:spcAft>
                        <a:buFont typeface="+mj-lt"/>
                        <a:buAutoNum type="circleNumWdWhitePlain"/>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Cascade Multi-task Loss</a:t>
                      </a:r>
                    </a:p>
                    <a:p>
                      <a:pPr marL="342900" indent="-342900" algn="l" defTabSz="914400" rtl="0" eaLnBrk="1" latinLnBrk="0" hangingPunct="1">
                        <a:lnSpc>
                          <a:spcPct val="100000"/>
                        </a:lnSpc>
                        <a:spcAft>
                          <a:spcPts val="0"/>
                        </a:spcAft>
                        <a:buFont typeface="+mj-lt"/>
                        <a:buAutoNum type="circleNumWdWhitePlain"/>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Context Head Module</a:t>
                      </a: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：獲得特徵圖、計算損失</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1323212923"/>
                  </a:ext>
                </a:extLst>
              </a:tr>
            </a:tbl>
          </a:graphicData>
        </a:graphic>
      </p:graphicFrame>
    </p:spTree>
    <p:extLst>
      <p:ext uri="{BB962C8B-B14F-4D97-AF65-F5344CB8AC3E}">
        <p14:creationId xmlns:p14="http://schemas.microsoft.com/office/powerpoint/2010/main" val="82711817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24</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研究方法</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嬰兒危險監測系統</a:t>
            </a:r>
            <a:endParaRPr lang="en-US" altLang="zh-TW" dirty="0">
              <a:solidFill>
                <a:srgbClr val="000000"/>
              </a:solidFill>
            </a:endParaRPr>
          </a:p>
          <a:p>
            <a:pPr lvl="2">
              <a:spcBef>
                <a:spcPts val="0"/>
              </a:spcBef>
              <a:spcAft>
                <a:spcPts val="600"/>
              </a:spcAft>
              <a:buFont typeface="Times New Roman" panose="02020603050405020304" pitchFamily="18" charset="0"/>
              <a:buChar char="‣"/>
            </a:pPr>
            <a:r>
              <a:rPr lang="zh-TW" altLang="en-US" dirty="0">
                <a:solidFill>
                  <a:srgbClr val="000000"/>
                </a:solidFill>
              </a:rPr>
              <a:t>系統流程</a:t>
            </a:r>
            <a:endParaRPr lang="en-US" altLang="zh-TW" dirty="0">
              <a:solidFill>
                <a:srgbClr val="000000"/>
              </a:solidFill>
            </a:endParaRPr>
          </a:p>
          <a:p>
            <a:pPr lvl="2">
              <a:spcBef>
                <a:spcPts val="0"/>
              </a:spcBef>
              <a:spcAft>
                <a:spcPts val="600"/>
              </a:spcAft>
              <a:buFont typeface="Times New Roman" panose="02020603050405020304" pitchFamily="18" charset="0"/>
              <a:buChar char="‣"/>
            </a:pPr>
            <a:r>
              <a:rPr lang="zh-TW" altLang="en-US" dirty="0">
                <a:solidFill>
                  <a:srgbClr val="000000"/>
                </a:solidFill>
              </a:rPr>
              <a:t>使用場域</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危險情境判斷方法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904758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嬰兒危險監測系統 </a:t>
            </a:r>
            <a:r>
              <a:rPr lang="en-US" altLang="zh-TW" b="0" dirty="0">
                <a:solidFill>
                  <a:srgbClr val="000000"/>
                </a:solidFill>
                <a:latin typeface="+mn-lt"/>
                <a:ea typeface="+mn-ea"/>
              </a:rPr>
              <a:t>(1/2)</a:t>
            </a:r>
            <a:r>
              <a:rPr lang="zh-TW" altLang="en-US" b="0" dirty="0">
                <a:solidFill>
                  <a:srgbClr val="000000"/>
                </a:solidFill>
                <a:latin typeface="+mn-lt"/>
                <a:ea typeface="+mn-ea"/>
              </a:rPr>
              <a:t> － 系統流程</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25</a:t>
            </a:fld>
            <a:endParaRPr lang="zh-TW" altLang="en-US"/>
          </a:p>
        </p:txBody>
      </p:sp>
      <p:pic>
        <p:nvPicPr>
          <p:cNvPr id="8" name="圖片 7">
            <a:extLst>
              <a:ext uri="{FF2B5EF4-FFF2-40B4-BE49-F238E27FC236}">
                <a16:creationId xmlns:a16="http://schemas.microsoft.com/office/drawing/2014/main" id="{6C4D5163-7A6E-4C9D-B5F4-31D8AC68A9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9959"/>
            <a:ext cx="9144000" cy="5269128"/>
          </a:xfrm>
          <a:prstGeom prst="rect">
            <a:avLst/>
          </a:prstGeom>
        </p:spPr>
      </p:pic>
      <p:sp>
        <p:nvSpPr>
          <p:cNvPr id="9" name="文字方塊 8">
            <a:extLst>
              <a:ext uri="{FF2B5EF4-FFF2-40B4-BE49-F238E27FC236}">
                <a16:creationId xmlns:a16="http://schemas.microsoft.com/office/drawing/2014/main" id="{2C9F52AF-6FDD-4D30-8624-E28E52CA961D}"/>
              </a:ext>
            </a:extLst>
          </p:cNvPr>
          <p:cNvSpPr txBox="1"/>
          <p:nvPr/>
        </p:nvSpPr>
        <p:spPr>
          <a:xfrm>
            <a:off x="4048828" y="6500813"/>
            <a:ext cx="1627369" cy="369332"/>
          </a:xfrm>
          <a:prstGeom prst="rect">
            <a:avLst/>
          </a:prstGeom>
          <a:solidFill>
            <a:schemeClr val="bg1"/>
          </a:solidFill>
        </p:spPr>
        <p:txBody>
          <a:bodyPr wrap="none" rtlCol="0">
            <a:spAutoFit/>
          </a:bodyPr>
          <a:lstStyle/>
          <a:p>
            <a:r>
              <a:rPr lang="zh-TW" altLang="en-US" dirty="0">
                <a:solidFill>
                  <a:srgbClr val="000000"/>
                </a:solidFill>
                <a:latin typeface="Times New Roman" panose="02020603050405020304" pitchFamily="18" charset="0"/>
                <a:ea typeface="+mn-ea"/>
                <a:cs typeface="Times New Roman" panose="02020603050405020304" pitchFamily="18" charset="0"/>
              </a:rPr>
              <a:t>▲ 系統流程圖</a:t>
            </a:r>
            <a:endParaRPr lang="zh-TW" altLang="en-US" dirty="0">
              <a:solidFill>
                <a:srgbClr val="000000"/>
              </a:solidFill>
              <a:latin typeface="+mn-ea"/>
              <a:ea typeface="+mn-ea"/>
            </a:endParaRPr>
          </a:p>
        </p:txBody>
      </p:sp>
    </p:spTree>
    <p:extLst>
      <p:ext uri="{BB962C8B-B14F-4D97-AF65-F5344CB8AC3E}">
        <p14:creationId xmlns:p14="http://schemas.microsoft.com/office/powerpoint/2010/main" val="257587905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嬰兒危險監測系統 </a:t>
            </a:r>
            <a:r>
              <a:rPr lang="en-US" altLang="zh-TW" b="0" dirty="0">
                <a:solidFill>
                  <a:srgbClr val="000000"/>
                </a:solidFill>
                <a:latin typeface="+mn-lt"/>
                <a:ea typeface="+mn-ea"/>
              </a:rPr>
              <a:t>(2/2)</a:t>
            </a:r>
            <a:r>
              <a:rPr lang="zh-TW" altLang="en-US" b="0" dirty="0">
                <a:solidFill>
                  <a:srgbClr val="000000"/>
                </a:solidFill>
                <a:latin typeface="+mn-lt"/>
                <a:ea typeface="+mn-ea"/>
              </a:rPr>
              <a:t> － 使用場域</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針對</a:t>
            </a:r>
            <a:r>
              <a:rPr lang="zh-TW" altLang="en-US" dirty="0">
                <a:solidFill>
                  <a:srgbClr val="C00000"/>
                </a:solidFill>
              </a:rPr>
              <a:t>單一嬰兒</a:t>
            </a:r>
            <a:r>
              <a:rPr lang="zh-TW" altLang="en-US" dirty="0">
                <a:solidFill>
                  <a:srgbClr val="000000"/>
                </a:solidFill>
              </a:rPr>
              <a:t>之情境</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攝影機可架設於</a:t>
            </a:r>
            <a:r>
              <a:rPr lang="zh-TW" altLang="en-US" dirty="0">
                <a:solidFill>
                  <a:srgbClr val="C00000"/>
                </a:solidFill>
              </a:rPr>
              <a:t>不同視角</a:t>
            </a:r>
            <a:endParaRPr lang="zh-TW" altLang="en-US"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嬰兒佔據畫面比例</a:t>
            </a:r>
            <a:r>
              <a:rPr lang="zh-TW" altLang="en-US" dirty="0">
                <a:solidFill>
                  <a:srgbClr val="C00000"/>
                </a:solidFill>
              </a:rPr>
              <a:t>一半</a:t>
            </a:r>
            <a:r>
              <a:rPr lang="zh-TW" altLang="en-US" dirty="0">
                <a:solidFill>
                  <a:srgbClr val="000000"/>
                </a:solidFill>
              </a:rPr>
              <a:t>以上</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穿著服飾及背景環境顏色</a:t>
            </a:r>
            <a:r>
              <a:rPr lang="zh-TW" altLang="en-US" dirty="0">
                <a:solidFill>
                  <a:srgbClr val="C00000"/>
                </a:solidFill>
              </a:rPr>
              <a:t>與膚色相異大</a:t>
            </a:r>
          </a:p>
        </p:txBody>
      </p:sp>
    </p:spTree>
    <p:extLst>
      <p:ext uri="{BB962C8B-B14F-4D97-AF65-F5344CB8AC3E}">
        <p14:creationId xmlns:p14="http://schemas.microsoft.com/office/powerpoint/2010/main" val="14116726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27</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研究方法</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系統流程介紹</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臉部遮擋辨識</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危險情境判斷方法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480837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(1/4)</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28</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基於</a:t>
            </a:r>
            <a:r>
              <a:rPr lang="zh-TW" altLang="en-US" b="1" dirty="0">
                <a:solidFill>
                  <a:srgbClr val="000000"/>
                </a:solidFill>
              </a:rPr>
              <a:t>影像處理</a:t>
            </a:r>
            <a:r>
              <a:rPr lang="zh-TW" altLang="en-US" dirty="0">
                <a:solidFill>
                  <a:srgbClr val="000000"/>
                </a:solidFill>
              </a:rPr>
              <a:t>技術：</a:t>
            </a:r>
            <a:r>
              <a:rPr lang="zh-TW" altLang="en-US" b="1" dirty="0">
                <a:solidFill>
                  <a:srgbClr val="000000"/>
                </a:solidFill>
              </a:rPr>
              <a:t>推廣性差</a:t>
            </a:r>
            <a:endParaRPr lang="en-US" altLang="zh-TW" b="1" dirty="0">
              <a:solidFill>
                <a:srgbClr val="000000"/>
              </a:solidFill>
            </a:endParaRPr>
          </a:p>
          <a:p>
            <a:pPr lvl="1">
              <a:spcBef>
                <a:spcPts val="0"/>
              </a:spcBef>
              <a:spcAft>
                <a:spcPts val="1200"/>
              </a:spcAft>
              <a:buFont typeface="Times New Roman" panose="02020603050405020304" pitchFamily="18" charset="0"/>
              <a:buChar char="‐"/>
            </a:pPr>
            <a:r>
              <a:rPr lang="en-US" altLang="zh-TW" dirty="0" err="1">
                <a:solidFill>
                  <a:srgbClr val="000000"/>
                </a:solidFill>
              </a:rPr>
              <a:t>Cb</a:t>
            </a:r>
            <a:r>
              <a:rPr lang="en-US" altLang="zh-TW" dirty="0">
                <a:solidFill>
                  <a:srgbClr val="000000"/>
                </a:solidFill>
              </a:rPr>
              <a:t>, Cr</a:t>
            </a:r>
            <a:r>
              <a:rPr lang="zh-TW" altLang="en-US" dirty="0">
                <a:solidFill>
                  <a:srgbClr val="000000"/>
                </a:solidFill>
              </a:rPr>
              <a:t> 色彩空間、 </a:t>
            </a:r>
            <a:r>
              <a:rPr lang="en-US" altLang="zh-TW" dirty="0">
                <a:solidFill>
                  <a:srgbClr val="000000"/>
                </a:solidFill>
              </a:rPr>
              <a:t>ellipse clustering </a:t>
            </a:r>
          </a:p>
          <a:p>
            <a:pPr lvl="1">
              <a:spcBef>
                <a:spcPts val="0"/>
              </a:spcBef>
              <a:spcAft>
                <a:spcPts val="1200"/>
              </a:spcAft>
              <a:buFont typeface="Times New Roman" panose="02020603050405020304" pitchFamily="18" charset="0"/>
              <a:buChar char="‐"/>
            </a:pPr>
            <a:r>
              <a:rPr lang="zh-TW" altLang="en-US" dirty="0">
                <a:solidFill>
                  <a:srgbClr val="000000"/>
                </a:solidFill>
              </a:rPr>
              <a:t>偵測嬰兒臉部</a:t>
            </a:r>
            <a:r>
              <a:rPr lang="zh-TW" altLang="en-US" dirty="0">
                <a:solidFill>
                  <a:srgbClr val="C00000"/>
                </a:solidFill>
              </a:rPr>
              <a:t>非膚色區塊</a:t>
            </a:r>
            <a:r>
              <a:rPr lang="zh-TW" altLang="en-US" dirty="0">
                <a:solidFill>
                  <a:srgbClr val="000000"/>
                </a:solidFill>
              </a:rPr>
              <a:t>。</a:t>
            </a:r>
            <a:endParaRPr lang="en-US" altLang="zh-TW" dirty="0">
              <a:solidFill>
                <a:srgbClr val="000000"/>
              </a:solidFill>
            </a:endParaRPr>
          </a:p>
        </p:txBody>
      </p:sp>
      <p:pic>
        <p:nvPicPr>
          <p:cNvPr id="5" name="圖片 4">
            <a:extLst>
              <a:ext uri="{FF2B5EF4-FFF2-40B4-BE49-F238E27FC236}">
                <a16:creationId xmlns:a16="http://schemas.microsoft.com/office/drawing/2014/main" id="{DDDBBEE1-7E03-4310-B172-945CA3EA28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1147" y="3786131"/>
            <a:ext cx="6129907" cy="2160000"/>
          </a:xfrm>
          <a:prstGeom prst="rect">
            <a:avLst/>
          </a:prstGeom>
        </p:spPr>
      </p:pic>
      <p:sp>
        <p:nvSpPr>
          <p:cNvPr id="7" name="文字方塊 6">
            <a:extLst>
              <a:ext uri="{FF2B5EF4-FFF2-40B4-BE49-F238E27FC236}">
                <a16:creationId xmlns:a16="http://schemas.microsoft.com/office/drawing/2014/main" id="{CF2D29E3-4BE9-4736-A6C9-CC8D0CA4F9C6}"/>
              </a:ext>
            </a:extLst>
          </p:cNvPr>
          <p:cNvSpPr txBox="1"/>
          <p:nvPr/>
        </p:nvSpPr>
        <p:spPr>
          <a:xfrm>
            <a:off x="3817001" y="6006748"/>
            <a:ext cx="1858201" cy="369332"/>
          </a:xfrm>
          <a:prstGeom prst="rect">
            <a:avLst/>
          </a:prstGeom>
          <a:solidFill>
            <a:schemeClr val="bg1"/>
          </a:solidFill>
        </p:spPr>
        <p:txBody>
          <a:bodyPr wrap="none" rtlCol="0">
            <a:spAutoFit/>
          </a:bodyPr>
          <a:lstStyle/>
          <a:p>
            <a:r>
              <a:rPr lang="zh-TW" altLang="en-US" dirty="0">
                <a:solidFill>
                  <a:srgbClr val="000000"/>
                </a:solidFill>
                <a:latin typeface="Times New Roman" panose="02020603050405020304" pitchFamily="18" charset="0"/>
                <a:ea typeface="+mn-ea"/>
                <a:cs typeface="Times New Roman" panose="02020603050405020304" pitchFamily="18" charset="0"/>
              </a:rPr>
              <a:t>▲ 臉部膚色偵測</a:t>
            </a:r>
            <a:endParaRPr lang="zh-TW" altLang="en-US" dirty="0">
              <a:solidFill>
                <a:srgbClr val="000000"/>
              </a:solidFill>
              <a:latin typeface="+mn-ea"/>
              <a:ea typeface="+mn-ea"/>
            </a:endParaRPr>
          </a:p>
        </p:txBody>
      </p:sp>
    </p:spTree>
    <p:extLst>
      <p:ext uri="{BB962C8B-B14F-4D97-AF65-F5344CB8AC3E}">
        <p14:creationId xmlns:p14="http://schemas.microsoft.com/office/powerpoint/2010/main" val="10659363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(2/4)</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改為基於</a:t>
            </a:r>
            <a:r>
              <a:rPr lang="zh-TW" altLang="en-US" b="1" dirty="0">
                <a:solidFill>
                  <a:srgbClr val="000000"/>
                </a:solidFill>
              </a:rPr>
              <a:t>深度學習</a:t>
            </a:r>
            <a:r>
              <a:rPr lang="zh-TW" altLang="en-US" dirty="0">
                <a:solidFill>
                  <a:srgbClr val="000000"/>
                </a:solidFill>
              </a:rPr>
              <a:t>技術</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模型訓練：辨識</a:t>
            </a:r>
            <a:r>
              <a:rPr lang="zh-TW" altLang="en-US" dirty="0">
                <a:solidFill>
                  <a:srgbClr val="C00000"/>
                </a:solidFill>
              </a:rPr>
              <a:t>三種</a:t>
            </a:r>
            <a:r>
              <a:rPr lang="zh-TW" altLang="en-US" dirty="0">
                <a:solidFill>
                  <a:srgbClr val="000000"/>
                </a:solidFill>
              </a:rPr>
              <a:t>嬰兒臉部情境</a:t>
            </a:r>
            <a:endParaRPr lang="en-US" altLang="zh-TW" dirty="0">
              <a:solidFill>
                <a:srgbClr val="000000"/>
              </a:solidFill>
            </a:endParaRPr>
          </a:p>
          <a:p>
            <a:pPr lvl="2">
              <a:spcBef>
                <a:spcPts val="0"/>
              </a:spcBef>
              <a:spcAft>
                <a:spcPts val="1200"/>
              </a:spcAft>
              <a:buFont typeface="Times New Roman" panose="02020603050405020304" pitchFamily="18" charset="0"/>
              <a:buChar char="‣"/>
            </a:pPr>
            <a:r>
              <a:rPr lang="zh-TW" altLang="en-US" dirty="0">
                <a:solidFill>
                  <a:srgbClr val="000000"/>
                </a:solidFill>
              </a:rPr>
              <a:t>嬰兒</a:t>
            </a:r>
            <a:r>
              <a:rPr lang="zh-TW" altLang="en-US" dirty="0">
                <a:solidFill>
                  <a:srgbClr val="C00000"/>
                </a:solidFill>
              </a:rPr>
              <a:t>使用奶嘴</a:t>
            </a:r>
            <a:r>
              <a:rPr lang="zh-TW" altLang="en-US" dirty="0">
                <a:solidFill>
                  <a:srgbClr val="000000"/>
                </a:solidFill>
              </a:rPr>
              <a:t>不列入臉部遮擋</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C00000"/>
                </a:solidFill>
              </a:rPr>
              <a:t>自製資料集</a:t>
            </a:r>
            <a:r>
              <a:rPr lang="zh-TW" altLang="en-US" dirty="0">
                <a:solidFill>
                  <a:srgbClr val="000000"/>
                </a:solidFill>
              </a:rPr>
              <a:t>：蒐集網路真實嬰兒臉部影像</a:t>
            </a:r>
            <a:endParaRPr lang="en-US" altLang="zh-TW" dirty="0">
              <a:solidFill>
                <a:srgbClr val="000000"/>
              </a:solidFill>
            </a:endParaRPr>
          </a:p>
        </p:txBody>
      </p:sp>
      <p:pic>
        <p:nvPicPr>
          <p:cNvPr id="5" name="圖片 4">
            <a:extLst>
              <a:ext uri="{FF2B5EF4-FFF2-40B4-BE49-F238E27FC236}">
                <a16:creationId xmlns:a16="http://schemas.microsoft.com/office/drawing/2014/main" id="{7394775F-B96D-4633-AC90-647593A4AD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46450"/>
            <a:ext cx="9144000" cy="1792496"/>
          </a:xfrm>
          <a:prstGeom prst="rect">
            <a:avLst/>
          </a:prstGeom>
        </p:spPr>
      </p:pic>
      <p:sp>
        <p:nvSpPr>
          <p:cNvPr id="8" name="文字方塊 7">
            <a:extLst>
              <a:ext uri="{FF2B5EF4-FFF2-40B4-BE49-F238E27FC236}">
                <a16:creationId xmlns:a16="http://schemas.microsoft.com/office/drawing/2014/main" id="{D2675233-34D9-4033-89FF-353BF01FC607}"/>
              </a:ext>
            </a:extLst>
          </p:cNvPr>
          <p:cNvSpPr txBox="1"/>
          <p:nvPr/>
        </p:nvSpPr>
        <p:spPr>
          <a:xfrm>
            <a:off x="3470755" y="5893180"/>
            <a:ext cx="2550698" cy="369332"/>
          </a:xfrm>
          <a:prstGeom prst="rect">
            <a:avLst/>
          </a:prstGeom>
          <a:solidFill>
            <a:schemeClr val="bg1"/>
          </a:solidFill>
        </p:spPr>
        <p:txBody>
          <a:bodyPr wrap="none" rtlCol="0">
            <a:spAutoFit/>
          </a:bodyPr>
          <a:lstStyle/>
          <a:p>
            <a:r>
              <a:rPr lang="zh-TW" altLang="en-US" dirty="0">
                <a:solidFill>
                  <a:srgbClr val="000000"/>
                </a:solidFill>
                <a:latin typeface="Times New Roman" panose="02020603050405020304" pitchFamily="18" charset="0"/>
                <a:ea typeface="+mn-ea"/>
                <a:cs typeface="Times New Roman" panose="02020603050405020304" pitchFamily="18" charset="0"/>
              </a:rPr>
              <a:t>▲ 臉部遮擋辨識流程圖</a:t>
            </a:r>
            <a:endParaRPr lang="zh-TW" altLang="en-US" dirty="0">
              <a:solidFill>
                <a:srgbClr val="000000"/>
              </a:solidFill>
              <a:latin typeface="+mn-ea"/>
              <a:ea typeface="+mn-ea"/>
            </a:endParaRPr>
          </a:p>
        </p:txBody>
      </p:sp>
      <p:sp>
        <p:nvSpPr>
          <p:cNvPr id="9" name="矩形 8">
            <a:extLst>
              <a:ext uri="{FF2B5EF4-FFF2-40B4-BE49-F238E27FC236}">
                <a16:creationId xmlns:a16="http://schemas.microsoft.com/office/drawing/2014/main" id="{A2FEA0B1-CE90-4F39-99ED-C48E7654E686}"/>
              </a:ext>
            </a:extLst>
          </p:cNvPr>
          <p:cNvSpPr/>
          <p:nvPr/>
        </p:nvSpPr>
        <p:spPr>
          <a:xfrm>
            <a:off x="5652120" y="4011144"/>
            <a:ext cx="1224136" cy="121805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52737582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600"/>
              </a:spcAft>
              <a:buFont typeface="Arial" panose="020B0604020202020204" pitchFamily="34" charset="0"/>
              <a:buChar char="•"/>
            </a:pPr>
            <a:r>
              <a:rPr lang="zh-TW" altLang="en-US" dirty="0">
                <a:solidFill>
                  <a:srgbClr val="000000"/>
                </a:solidFill>
              </a:rPr>
              <a:t>研究動機與目的</a:t>
            </a:r>
            <a:endParaRPr lang="en-US" altLang="zh-TW" dirty="0">
              <a:solidFill>
                <a:srgbClr val="000000"/>
              </a:solidFill>
            </a:endParaRPr>
          </a:p>
          <a:p>
            <a:pPr lvl="1">
              <a:spcBef>
                <a:spcPts val="0"/>
              </a:spcBef>
              <a:spcAft>
                <a:spcPts val="600"/>
              </a:spcAft>
              <a:buFont typeface="Arial" panose="020B0604020202020204" pitchFamily="34" charset="0"/>
              <a:buChar char="•"/>
            </a:pPr>
            <a:r>
              <a:rPr lang="zh-TW" altLang="en-US" dirty="0">
                <a:solidFill>
                  <a:srgbClr val="000000"/>
                </a:solidFill>
              </a:rPr>
              <a:t>研究動機</a:t>
            </a:r>
            <a:endParaRPr lang="en-US" altLang="zh-TW" dirty="0">
              <a:solidFill>
                <a:srgbClr val="000000"/>
              </a:solidFill>
            </a:endParaRPr>
          </a:p>
          <a:p>
            <a:pPr lvl="1">
              <a:spcBef>
                <a:spcPts val="0"/>
              </a:spcBef>
              <a:spcAft>
                <a:spcPts val="1200"/>
              </a:spcAft>
              <a:buFont typeface="Arial" panose="020B0604020202020204" pitchFamily="34" charset="0"/>
              <a:buChar char="•"/>
            </a:pPr>
            <a:r>
              <a:rPr lang="zh-TW" altLang="en-US" dirty="0">
                <a:solidFill>
                  <a:srgbClr val="000000"/>
                </a:solidFill>
              </a:rPr>
              <a:t>研究目的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148308695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(3/4)</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30</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僅關注面部範圍：</a:t>
            </a:r>
            <a:r>
              <a:rPr lang="zh-TW" altLang="en-US" b="1" dirty="0">
                <a:solidFill>
                  <a:srgbClr val="000000"/>
                </a:solidFill>
              </a:rPr>
              <a:t>人臉偵測演算法</a:t>
            </a:r>
            <a:r>
              <a:rPr lang="zh-TW" altLang="en-US" dirty="0">
                <a:solidFill>
                  <a:srgbClr val="000000"/>
                </a:solidFill>
              </a:rPr>
              <a:t>前處理</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正確率佳：</a:t>
            </a:r>
            <a:r>
              <a:rPr lang="en-US" altLang="zh-TW" dirty="0" err="1">
                <a:solidFill>
                  <a:srgbClr val="C00000"/>
                </a:solidFill>
              </a:rPr>
              <a:t>RetinaFace</a:t>
            </a:r>
            <a:endParaRPr lang="en-US" altLang="zh-TW" dirty="0">
              <a:solidFill>
                <a:srgbClr val="C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執行時間佳：</a:t>
            </a:r>
            <a:r>
              <a:rPr lang="en-US" altLang="zh-TW" dirty="0">
                <a:solidFill>
                  <a:srgbClr val="C00000"/>
                </a:solidFill>
              </a:rPr>
              <a:t>SSD</a:t>
            </a:r>
            <a:endParaRPr lang="en-US" altLang="zh-TW" dirty="0">
              <a:solidFill>
                <a:srgbClr val="000000"/>
              </a:solidFill>
            </a:endParaRPr>
          </a:p>
        </p:txBody>
      </p:sp>
      <p:grpSp>
        <p:nvGrpSpPr>
          <p:cNvPr id="5" name="群組 4">
            <a:extLst>
              <a:ext uri="{FF2B5EF4-FFF2-40B4-BE49-F238E27FC236}">
                <a16:creationId xmlns:a16="http://schemas.microsoft.com/office/drawing/2014/main" id="{87FE76BE-5365-4D03-940A-44E367E1D131}"/>
              </a:ext>
            </a:extLst>
          </p:cNvPr>
          <p:cNvGrpSpPr/>
          <p:nvPr/>
        </p:nvGrpSpPr>
        <p:grpSpPr>
          <a:xfrm>
            <a:off x="1516947" y="3775367"/>
            <a:ext cx="6691132" cy="2145933"/>
            <a:chOff x="1516947" y="3857625"/>
            <a:chExt cx="6691132" cy="2145933"/>
          </a:xfrm>
        </p:grpSpPr>
        <p:pic>
          <p:nvPicPr>
            <p:cNvPr id="13" name="圖片 12">
              <a:extLst>
                <a:ext uri="{FF2B5EF4-FFF2-40B4-BE49-F238E27FC236}">
                  <a16:creationId xmlns:a16="http://schemas.microsoft.com/office/drawing/2014/main" id="{2DBBA88A-EAD9-4EEF-97CD-C5EA27B0F4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6947" y="3862604"/>
              <a:ext cx="1800000" cy="1800000"/>
            </a:xfrm>
            <a:prstGeom prst="rect">
              <a:avLst/>
            </a:prstGeom>
          </p:spPr>
        </p:pic>
        <p:pic>
          <p:nvPicPr>
            <p:cNvPr id="15" name="圖片 14">
              <a:extLst>
                <a:ext uri="{FF2B5EF4-FFF2-40B4-BE49-F238E27FC236}">
                  <a16:creationId xmlns:a16="http://schemas.microsoft.com/office/drawing/2014/main" id="{E38B3738-08DC-4B8C-BEA7-57E44A5B5B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9808" y="3862604"/>
              <a:ext cx="1800000" cy="1800000"/>
            </a:xfrm>
            <a:prstGeom prst="rect">
              <a:avLst/>
            </a:prstGeom>
          </p:spPr>
        </p:pic>
        <p:pic>
          <p:nvPicPr>
            <p:cNvPr id="17" name="圖片 16">
              <a:extLst>
                <a:ext uri="{FF2B5EF4-FFF2-40B4-BE49-F238E27FC236}">
                  <a16:creationId xmlns:a16="http://schemas.microsoft.com/office/drawing/2014/main" id="{DADBDD55-E8A3-46B1-B4D7-220E329EC7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8079" y="3857625"/>
              <a:ext cx="1800000" cy="1800000"/>
            </a:xfrm>
            <a:prstGeom prst="rect">
              <a:avLst/>
            </a:prstGeom>
          </p:spPr>
        </p:pic>
        <p:sp>
          <p:nvSpPr>
            <p:cNvPr id="18" name="內容版面配置區 2">
              <a:extLst>
                <a:ext uri="{FF2B5EF4-FFF2-40B4-BE49-F238E27FC236}">
                  <a16:creationId xmlns:a16="http://schemas.microsoft.com/office/drawing/2014/main" id="{EEBE025C-AFCA-4FAA-98E9-586E5880790E}"/>
                </a:ext>
              </a:extLst>
            </p:cNvPr>
            <p:cNvSpPr txBox="1">
              <a:spLocks/>
            </p:cNvSpPr>
            <p:nvPr/>
          </p:nvSpPr>
          <p:spPr bwMode="auto">
            <a:xfrm>
              <a:off x="1709448" y="5613858"/>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原始影像</a:t>
              </a:r>
              <a:endParaRPr lang="en-US" altLang="zh-TW" sz="2000" dirty="0">
                <a:solidFill>
                  <a:srgbClr val="000000"/>
                </a:solidFill>
              </a:endParaRPr>
            </a:p>
          </p:txBody>
        </p:sp>
        <p:sp>
          <p:nvSpPr>
            <p:cNvPr id="19" name="內容版面配置區 2">
              <a:extLst>
                <a:ext uri="{FF2B5EF4-FFF2-40B4-BE49-F238E27FC236}">
                  <a16:creationId xmlns:a16="http://schemas.microsoft.com/office/drawing/2014/main" id="{21235BF5-752E-4BE5-A668-31B0A90489E3}"/>
                </a:ext>
              </a:extLst>
            </p:cNvPr>
            <p:cNvSpPr txBox="1">
              <a:spLocks/>
            </p:cNvSpPr>
            <p:nvPr/>
          </p:nvSpPr>
          <p:spPr bwMode="auto">
            <a:xfrm>
              <a:off x="4018076" y="5613858"/>
              <a:ext cx="1719688"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en-US" altLang="zh-TW" sz="2000" dirty="0" err="1">
                  <a:solidFill>
                    <a:srgbClr val="000000"/>
                  </a:solidFill>
                </a:rPr>
                <a:t>RetinaFace</a:t>
              </a:r>
              <a:endParaRPr lang="en-US" altLang="zh-TW" sz="2000" dirty="0">
                <a:solidFill>
                  <a:srgbClr val="000000"/>
                </a:solidFill>
              </a:endParaRPr>
            </a:p>
          </p:txBody>
        </p:sp>
        <p:sp>
          <p:nvSpPr>
            <p:cNvPr id="20" name="內容版面配置區 2">
              <a:extLst>
                <a:ext uri="{FF2B5EF4-FFF2-40B4-BE49-F238E27FC236}">
                  <a16:creationId xmlns:a16="http://schemas.microsoft.com/office/drawing/2014/main" id="{74266931-1BBB-4656-B2D5-D17102276B1E}"/>
                </a:ext>
              </a:extLst>
            </p:cNvPr>
            <p:cNvSpPr txBox="1">
              <a:spLocks/>
            </p:cNvSpPr>
            <p:nvPr/>
          </p:nvSpPr>
          <p:spPr bwMode="auto">
            <a:xfrm>
              <a:off x="6865495" y="5613858"/>
              <a:ext cx="106516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SSD</a:t>
              </a:r>
            </a:p>
          </p:txBody>
        </p:sp>
      </p:grpSp>
      <p:pic>
        <p:nvPicPr>
          <p:cNvPr id="12" name="圖片 11">
            <a:extLst>
              <a:ext uri="{FF2B5EF4-FFF2-40B4-BE49-F238E27FC236}">
                <a16:creationId xmlns:a16="http://schemas.microsoft.com/office/drawing/2014/main" id="{F93ABF49-A602-4452-BB9B-0666C9F4D0A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20152" y="0"/>
            <a:ext cx="4223848" cy="828000"/>
          </a:xfrm>
          <a:prstGeom prst="rect">
            <a:avLst/>
          </a:prstGeom>
        </p:spPr>
      </p:pic>
      <p:sp>
        <p:nvSpPr>
          <p:cNvPr id="14" name="文字方塊 13">
            <a:extLst>
              <a:ext uri="{FF2B5EF4-FFF2-40B4-BE49-F238E27FC236}">
                <a16:creationId xmlns:a16="http://schemas.microsoft.com/office/drawing/2014/main" id="{5BFC9DC4-E750-408F-AAE6-FA9FE9613FA8}"/>
              </a:ext>
            </a:extLst>
          </p:cNvPr>
          <p:cNvSpPr txBox="1"/>
          <p:nvPr/>
        </p:nvSpPr>
        <p:spPr>
          <a:xfrm>
            <a:off x="3586171" y="5921300"/>
            <a:ext cx="2319866" cy="369332"/>
          </a:xfrm>
          <a:prstGeom prst="rect">
            <a:avLst/>
          </a:prstGeom>
          <a:solidFill>
            <a:schemeClr val="bg1"/>
          </a:solidFill>
        </p:spPr>
        <p:txBody>
          <a:bodyPr wrap="none" rtlCol="0">
            <a:spAutoFit/>
          </a:bodyPr>
          <a:lstStyle/>
          <a:p>
            <a:r>
              <a:rPr lang="zh-TW" altLang="en-US" dirty="0">
                <a:solidFill>
                  <a:srgbClr val="000000"/>
                </a:solidFill>
                <a:latin typeface="Times New Roman" panose="02020603050405020304" pitchFamily="18" charset="0"/>
                <a:ea typeface="+mn-ea"/>
                <a:cs typeface="Times New Roman" panose="02020603050405020304" pitchFamily="18" charset="0"/>
              </a:rPr>
              <a:t>▲ 嬰兒臉部遮擋結果</a:t>
            </a:r>
            <a:endParaRPr lang="zh-TW" altLang="en-US" dirty="0">
              <a:solidFill>
                <a:srgbClr val="000000"/>
              </a:solidFill>
              <a:latin typeface="+mn-ea"/>
              <a:ea typeface="+mn-ea"/>
            </a:endParaRPr>
          </a:p>
        </p:txBody>
      </p:sp>
      <p:sp>
        <p:nvSpPr>
          <p:cNvPr id="7" name="矩形 6">
            <a:extLst>
              <a:ext uri="{FF2B5EF4-FFF2-40B4-BE49-F238E27FC236}">
                <a16:creationId xmlns:a16="http://schemas.microsoft.com/office/drawing/2014/main" id="{B9CC13AF-AB4F-43B5-9935-FDB6A13BB9F2}"/>
              </a:ext>
            </a:extLst>
          </p:cNvPr>
          <p:cNvSpPr/>
          <p:nvPr/>
        </p:nvSpPr>
        <p:spPr>
          <a:xfrm>
            <a:off x="5836357" y="13872"/>
            <a:ext cx="1670754" cy="80542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8639465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(4/4)</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31</a:t>
            </a:fld>
            <a:endParaRPr lang="zh-TW" altLang="en-US"/>
          </a:p>
        </p:txBody>
      </p:sp>
      <p:graphicFrame>
        <p:nvGraphicFramePr>
          <p:cNvPr id="9" name="表格 8">
            <a:extLst>
              <a:ext uri="{FF2B5EF4-FFF2-40B4-BE49-F238E27FC236}">
                <a16:creationId xmlns:a16="http://schemas.microsoft.com/office/drawing/2014/main" id="{A034E74D-14F5-45E9-8062-9E96E9F62233}"/>
              </a:ext>
            </a:extLst>
          </p:cNvPr>
          <p:cNvGraphicFramePr>
            <a:graphicFrameLocks noGrp="1"/>
          </p:cNvGraphicFramePr>
          <p:nvPr>
            <p:extLst>
              <p:ext uri="{D42A27DB-BD31-4B8C-83A1-F6EECF244321}">
                <p14:modId xmlns:p14="http://schemas.microsoft.com/office/powerpoint/2010/main" val="2423356585"/>
              </p:ext>
            </p:extLst>
          </p:nvPr>
        </p:nvGraphicFramePr>
        <p:xfrm>
          <a:off x="202090" y="1469880"/>
          <a:ext cx="8705916" cy="4888870"/>
        </p:xfrm>
        <a:graphic>
          <a:graphicData uri="http://schemas.openxmlformats.org/drawingml/2006/table">
            <a:tbl>
              <a:tblPr firstRow="1" firstCol="1" bandRow="1">
                <a:tableStyleId>{912C8C85-51F0-491E-9774-3900AFEF0FD7}</a:tableStyleId>
              </a:tblPr>
              <a:tblGrid>
                <a:gridCol w="1080120">
                  <a:extLst>
                    <a:ext uri="{9D8B030D-6E8A-4147-A177-3AD203B41FA5}">
                      <a16:colId xmlns:a16="http://schemas.microsoft.com/office/drawing/2014/main" val="1568932550"/>
                    </a:ext>
                  </a:extLst>
                </a:gridCol>
                <a:gridCol w="1005092">
                  <a:extLst>
                    <a:ext uri="{9D8B030D-6E8A-4147-A177-3AD203B41FA5}">
                      <a16:colId xmlns:a16="http://schemas.microsoft.com/office/drawing/2014/main" val="178370344"/>
                    </a:ext>
                  </a:extLst>
                </a:gridCol>
                <a:gridCol w="1818707">
                  <a:extLst>
                    <a:ext uri="{9D8B030D-6E8A-4147-A177-3AD203B41FA5}">
                      <a16:colId xmlns:a16="http://schemas.microsoft.com/office/drawing/2014/main" val="2509292609"/>
                    </a:ext>
                  </a:extLst>
                </a:gridCol>
                <a:gridCol w="3142582">
                  <a:extLst>
                    <a:ext uri="{9D8B030D-6E8A-4147-A177-3AD203B41FA5}">
                      <a16:colId xmlns:a16="http://schemas.microsoft.com/office/drawing/2014/main" val="896988381"/>
                    </a:ext>
                  </a:extLst>
                </a:gridCol>
                <a:gridCol w="681032">
                  <a:extLst>
                    <a:ext uri="{9D8B030D-6E8A-4147-A177-3AD203B41FA5}">
                      <a16:colId xmlns:a16="http://schemas.microsoft.com/office/drawing/2014/main" val="1543705749"/>
                    </a:ext>
                  </a:extLst>
                </a:gridCol>
                <a:gridCol w="978383">
                  <a:extLst>
                    <a:ext uri="{9D8B030D-6E8A-4147-A177-3AD203B41FA5}">
                      <a16:colId xmlns:a16="http://schemas.microsoft.com/office/drawing/2014/main" val="2966968193"/>
                    </a:ext>
                  </a:extLst>
                </a:gridCol>
              </a:tblGrid>
              <a:tr h="391691">
                <a:tc rowSpan="5">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嬰兒臉部</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資料集</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（三類）</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zh-TW" altLang="en-US" sz="1800" b="0" kern="100" dirty="0">
                          <a:effectLst/>
                          <a:latin typeface="Times New Roman" panose="02020603050405020304" pitchFamily="18" charset="0"/>
                          <a:ea typeface="標楷體" panose="03000509000000000000" pitchFamily="65" charset="-120"/>
                          <a:cs typeface="Times New Roman" panose="02020603050405020304" pitchFamily="18" charset="0"/>
                        </a:rPr>
                        <a:t>類別</a:t>
                      </a:r>
                      <a:endParaRPr lang="zh-TW" sz="18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rgbClr val="8AB98A"/>
                    </a:solidFill>
                  </a:tcPr>
                </a:tc>
                <a:tc>
                  <a:txBody>
                    <a:bodyPr/>
                    <a:lstStyle/>
                    <a:p>
                      <a:pPr algn="ctr">
                        <a:lnSpc>
                          <a:spcPct val="100000"/>
                        </a:lnSpc>
                        <a:spcAft>
                          <a:spcPts val="0"/>
                        </a:spcAft>
                      </a:pPr>
                      <a:r>
                        <a:rPr lang="zh-TW" altLang="en-US" sz="1800" b="0" kern="100" dirty="0">
                          <a:effectLst/>
                          <a:latin typeface="Times New Roman" panose="02020603050405020304" pitchFamily="18" charset="0"/>
                          <a:ea typeface="標楷體" panose="03000509000000000000" pitchFamily="65" charset="-120"/>
                          <a:cs typeface="Times New Roman" panose="02020603050405020304" pitchFamily="18" charset="0"/>
                        </a:rPr>
                        <a:t>定義</a:t>
                      </a:r>
                      <a:endParaRPr lang="zh-TW" sz="18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rgbClr val="8AB98A"/>
                    </a:solidFill>
                  </a:tcPr>
                </a:tc>
                <a:tc>
                  <a:txBody>
                    <a:bodyPr/>
                    <a:lstStyle/>
                    <a:p>
                      <a:pPr algn="ctr">
                        <a:lnSpc>
                          <a:spcPct val="100000"/>
                        </a:lnSpc>
                        <a:spcAft>
                          <a:spcPts val="0"/>
                        </a:spcAft>
                      </a:pPr>
                      <a:r>
                        <a:rPr lang="zh-TW" altLang="en-US" sz="1800" b="0" kern="100" dirty="0">
                          <a:effectLst/>
                          <a:latin typeface="Times New Roman" panose="02020603050405020304" pitchFamily="18" charset="0"/>
                          <a:ea typeface="標楷體" panose="03000509000000000000" pitchFamily="65" charset="-120"/>
                          <a:cs typeface="Times New Roman" panose="02020603050405020304" pitchFamily="18" charset="0"/>
                        </a:rPr>
                        <a:t>圖例</a:t>
                      </a:r>
                      <a:endParaRPr lang="zh-TW" sz="18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rgbClr val="8AB98A"/>
                    </a:solidFill>
                  </a:tcPr>
                </a:tc>
                <a:tc>
                  <a:txBody>
                    <a:bodyPr/>
                    <a:lstStyle/>
                    <a:p>
                      <a:pPr algn="ctr">
                        <a:lnSpc>
                          <a:spcPct val="100000"/>
                        </a:lnSpc>
                        <a:spcAft>
                          <a:spcPts val="0"/>
                        </a:spcAft>
                      </a:pPr>
                      <a:r>
                        <a:rPr lang="zh-TW" altLang="en-US" sz="1800" b="0" kern="100" dirty="0">
                          <a:effectLst/>
                          <a:latin typeface="Times New Roman" panose="02020603050405020304" pitchFamily="18" charset="0"/>
                          <a:ea typeface="標楷體" panose="03000509000000000000" pitchFamily="65" charset="-120"/>
                          <a:cs typeface="Times New Roman" panose="02020603050405020304" pitchFamily="18" charset="0"/>
                        </a:rPr>
                        <a:t>張數</a:t>
                      </a:r>
                      <a:endParaRPr lang="zh-TW" sz="18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rgbClr val="8AB98A"/>
                    </a:solidFill>
                  </a:tcPr>
                </a:tc>
                <a:tc>
                  <a:txBody>
                    <a:bodyPr/>
                    <a:lstStyle/>
                    <a:p>
                      <a:pPr algn="ctr">
                        <a:lnSpc>
                          <a:spcPct val="100000"/>
                        </a:lnSpc>
                        <a:spcAft>
                          <a:spcPts val="0"/>
                        </a:spcAft>
                      </a:pPr>
                      <a:r>
                        <a:rPr lang="zh-TW" altLang="en-US" sz="1800" b="0" kern="100" dirty="0">
                          <a:effectLst/>
                          <a:latin typeface="Times New Roman" panose="02020603050405020304" pitchFamily="18" charset="0"/>
                          <a:ea typeface="標楷體" panose="03000509000000000000" pitchFamily="65" charset="-120"/>
                          <a:cs typeface="Times New Roman" panose="02020603050405020304" pitchFamily="18" charset="0"/>
                        </a:rPr>
                        <a:t>比例</a:t>
                      </a:r>
                      <a:endParaRPr lang="zh-TW" sz="18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rgbClr val="8AB98A"/>
                    </a:solidFill>
                  </a:tcPr>
                </a:tc>
                <a:extLst>
                  <a:ext uri="{0D108BD9-81ED-4DB2-BD59-A6C34878D82A}">
                    <a16:rowId xmlns:a16="http://schemas.microsoft.com/office/drawing/2014/main" val="2350716510"/>
                  </a:ext>
                </a:extLst>
              </a:tr>
              <a:tr h="1355219">
                <a:tc vMerge="1">
                  <a:txBody>
                    <a:bodyPr/>
                    <a:lstStyle/>
                    <a:p>
                      <a:pPr marL="0" algn="ctr" defTabSz="914400" rtl="0" eaLnBrk="1" latinLnBrk="0" hangingPunct="1">
                        <a:lnSpc>
                          <a:spcPct val="100000"/>
                        </a:lnSpc>
                        <a:spcAft>
                          <a:spcPts val="0"/>
                        </a:spcAft>
                      </a:pPr>
                      <a:endParaRPr lang="zh-TW" altLang="en-US" sz="1800" b="0"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zh-TW" altLang="en-US" b="1" dirty="0">
                          <a:solidFill>
                            <a:srgbClr val="C00000"/>
                          </a:solidFill>
                        </a:rPr>
                        <a:t>無遮蔽</a:t>
                      </a:r>
                      <a:endParaRPr lang="zh-TW" altLang="en-US" sz="1800" b="1"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zh-TW" altLang="en-US" dirty="0">
                          <a:solidFill>
                            <a:srgbClr val="000000"/>
                          </a:solidFill>
                        </a:rPr>
                        <a:t>安全：</a:t>
                      </a:r>
                      <a:endParaRPr lang="en-US" altLang="zh-TW" dirty="0">
                        <a:solidFill>
                          <a:srgbClr val="000000"/>
                        </a:solidFill>
                      </a:endParaRPr>
                    </a:p>
                    <a:p>
                      <a:pPr marL="0" algn="ctr" defTabSz="914400" rtl="0" eaLnBrk="1" latinLnBrk="0" hangingPunct="1">
                        <a:lnSpc>
                          <a:spcPct val="100000"/>
                        </a:lnSpc>
                        <a:spcAft>
                          <a:spcPts val="0"/>
                        </a:spcAft>
                      </a:pPr>
                      <a:r>
                        <a:rPr lang="zh-TW" altLang="en-US" dirty="0">
                          <a:solidFill>
                            <a:srgbClr val="000000"/>
                          </a:solidFill>
                        </a:rPr>
                        <a:t>五官皆未被遮蔽</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ltLang="zh-TW" sz="1800" b="0" kern="1200" dirty="0">
                          <a:solidFill>
                            <a:srgbClr val="000000"/>
                          </a:solidFill>
                          <a:latin typeface="+mn-lt"/>
                          <a:ea typeface="+mn-ea"/>
                          <a:cs typeface="Times New Roman" panose="02020603050405020304" pitchFamily="18" charset="0"/>
                        </a:rPr>
                        <a:t>1197</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altLang="zh-TW" sz="1800" b="0" kern="1200" dirty="0">
                          <a:solidFill>
                            <a:srgbClr val="000000"/>
                          </a:solidFill>
                          <a:latin typeface="+mn-lt"/>
                          <a:ea typeface="+mn-ea"/>
                          <a:cs typeface="Times New Roman" panose="02020603050405020304" pitchFamily="18" charset="0"/>
                        </a:rPr>
                        <a:t>34.45%</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3148875907"/>
                  </a:ext>
                </a:extLst>
              </a:tr>
              <a:tr h="1368152">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800" b="0"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1" dirty="0">
                          <a:solidFill>
                            <a:srgbClr val="000000"/>
                          </a:solidFill>
                        </a:rPr>
                        <a:t>遮蔽物</a:t>
                      </a:r>
                      <a:endParaRPr lang="en-US" altLang="zh-TW" b="1" dirty="0">
                        <a:solidFill>
                          <a:srgbClr val="00000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1" dirty="0">
                          <a:solidFill>
                            <a:srgbClr val="000000"/>
                          </a:solidFill>
                        </a:rPr>
                        <a:t>為</a:t>
                      </a:r>
                      <a:r>
                        <a:rPr lang="zh-TW" altLang="en-US" b="1" dirty="0">
                          <a:solidFill>
                            <a:srgbClr val="C00000"/>
                          </a:solidFill>
                        </a:rPr>
                        <a:t>奶嘴</a:t>
                      </a:r>
                      <a:endParaRPr lang="en-US" altLang="zh-TW" sz="1800" b="1"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rgbClr val="000000"/>
                          </a:solidFill>
                        </a:rPr>
                        <a:t>安全：</a:t>
                      </a:r>
                      <a:endParaRPr lang="en-US" altLang="zh-TW" dirty="0">
                        <a:solidFill>
                          <a:srgbClr val="00000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rgbClr val="000000"/>
                          </a:solidFill>
                        </a:rPr>
                        <a:t>正在使用奶嘴</a:t>
                      </a:r>
                      <a:endParaRPr lang="en-US" altLang="zh-TW"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indent="0" algn="l" defTabSz="914400" rtl="0" eaLnBrk="1" latinLnBrk="0" hangingPunct="1">
                        <a:lnSpc>
                          <a:spcPct val="100000"/>
                        </a:lnSpc>
                        <a:spcAft>
                          <a:spcPts val="0"/>
                        </a:spcAft>
                        <a:buFont typeface="Wingdings" panose="05000000000000000000" pitchFamily="2" charset="2"/>
                        <a:buNone/>
                      </a:pPr>
                      <a:endParaRPr lang="zh-TW" altLang="en-US" sz="1800" b="0" kern="1200" dirty="0">
                        <a:solidFill>
                          <a:srgbClr val="41462C"/>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1146</a:t>
                      </a:r>
                      <a:endParaRPr lang="zh-TW" altLang="en-US"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altLang="zh-TW" sz="1800" b="0" kern="1200" dirty="0">
                          <a:solidFill>
                            <a:srgbClr val="000000"/>
                          </a:solidFill>
                          <a:latin typeface="+mn-lt"/>
                          <a:ea typeface="+mn-ea"/>
                          <a:cs typeface="Times New Roman" panose="02020603050405020304" pitchFamily="18" charset="0"/>
                        </a:rPr>
                        <a:t>32.98%</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3675954510"/>
                  </a:ext>
                </a:extLst>
              </a:tr>
              <a:tr h="1368152">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0"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1" dirty="0">
                          <a:solidFill>
                            <a:srgbClr val="000000"/>
                          </a:solidFill>
                        </a:rPr>
                        <a:t>遮蔽物</a:t>
                      </a:r>
                      <a:endParaRPr lang="en-US" altLang="zh-TW" b="1" dirty="0">
                        <a:solidFill>
                          <a:srgbClr val="00000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1" dirty="0">
                          <a:solidFill>
                            <a:srgbClr val="C00000"/>
                          </a:solidFill>
                        </a:rPr>
                        <a:t>非奶嘴</a:t>
                      </a:r>
                      <a:endParaRPr lang="zh-TW" altLang="en-US" sz="1800" b="1"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rgbClr val="000000"/>
                          </a:solidFill>
                        </a:rPr>
                        <a:t>警示：</a:t>
                      </a:r>
                      <a:endParaRPr lang="en-US" altLang="zh-TW" dirty="0">
                        <a:solidFill>
                          <a:srgbClr val="00000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rgbClr val="000000"/>
                          </a:solidFill>
                        </a:rPr>
                        <a:t>遭嘔吐物或毛巾</a:t>
                      </a:r>
                      <a:endParaRPr lang="en-US" altLang="zh-TW" dirty="0">
                        <a:solidFill>
                          <a:srgbClr val="00000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rgbClr val="000000"/>
                          </a:solidFill>
                        </a:rPr>
                        <a:t>等遮蓋</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indent="0" algn="l" defTabSz="914400" rtl="0" eaLnBrk="1" latinLnBrk="0" hangingPunct="1">
                        <a:lnSpc>
                          <a:spcPct val="100000"/>
                        </a:lnSpc>
                        <a:spcAft>
                          <a:spcPts val="0"/>
                        </a:spcAft>
                        <a:buFont typeface="Wingdings" panose="05000000000000000000" pitchFamily="2" charset="2"/>
                        <a:buNone/>
                      </a:pP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1132</a:t>
                      </a: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32.58%</a:t>
                      </a:r>
                    </a:p>
                  </a:txBody>
                  <a:tcPr marL="72075" marR="72075" marT="0" marB="0" anchor="ctr"/>
                </a:tc>
                <a:extLst>
                  <a:ext uri="{0D108BD9-81ED-4DB2-BD59-A6C34878D82A}">
                    <a16:rowId xmlns:a16="http://schemas.microsoft.com/office/drawing/2014/main" val="1952566625"/>
                  </a:ext>
                </a:extLst>
              </a:tr>
              <a:tr h="405656">
                <a:tc vMerge="1">
                  <a:txBody>
                    <a:bodyPr/>
                    <a:lstStyle/>
                    <a:p>
                      <a:pPr marL="0" algn="ctr" defTabSz="914400" rtl="0" eaLnBrk="1" latinLnBrk="0" hangingPunct="1">
                        <a:lnSpc>
                          <a:spcPct val="100000"/>
                        </a:lnSpc>
                        <a:spcAft>
                          <a:spcPts val="0"/>
                        </a:spcAft>
                      </a:pPr>
                      <a:endParaRPr lang="zh-TW" altLang="en-US" sz="1800" b="1"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zh-TW" altLang="en-US" sz="1800" b="0" kern="1200" dirty="0">
                          <a:solidFill>
                            <a:srgbClr val="000000"/>
                          </a:solidFill>
                          <a:latin typeface="+mn-lt"/>
                          <a:ea typeface="+mn-ea"/>
                          <a:cs typeface="Times New Roman" panose="02020603050405020304" pitchFamily="18" charset="0"/>
                        </a:rPr>
                        <a:t>總和</a:t>
                      </a:r>
                    </a:p>
                  </a:txBody>
                  <a:tcPr marL="72075" marR="72075" marT="0" marB="0" anchor="ctr"/>
                </a:tc>
                <a:tc>
                  <a:txBody>
                    <a:bodyPr/>
                    <a:lstStyle/>
                    <a:p>
                      <a:pPr marL="0" algn="ctr" defTabSz="914400" rtl="0" eaLnBrk="1" latinLnBrk="0" hangingPunct="1">
                        <a:lnSpc>
                          <a:spcPct val="100000"/>
                        </a:lnSpc>
                        <a:spcAft>
                          <a:spcPts val="0"/>
                        </a:spcAft>
                      </a:pPr>
                      <a:endParaRPr lang="zh-TW" altLang="en-US" sz="1800" b="1"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342900" indent="-342900" algn="l" defTabSz="914400" rtl="0" eaLnBrk="1" latinLnBrk="0" hangingPunct="1">
                        <a:lnSpc>
                          <a:spcPct val="100000"/>
                        </a:lnSpc>
                        <a:spcAft>
                          <a:spcPts val="0"/>
                        </a:spcAft>
                        <a:buFont typeface="+mj-lt"/>
                        <a:buAutoNum type="circleNumWdWhitePlain"/>
                      </a:pPr>
                      <a:endParaRPr lang="en-US" altLang="zh-TW" sz="1800" b="1" kern="1200" dirty="0">
                        <a:solidFill>
                          <a:srgbClr val="41462C"/>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1" kern="1200" dirty="0">
                          <a:solidFill>
                            <a:srgbClr val="C00000"/>
                          </a:solidFill>
                          <a:latin typeface="Times New Roman" panose="02020603050405020304" pitchFamily="18" charset="0"/>
                          <a:ea typeface="+mn-ea"/>
                          <a:cs typeface="Times New Roman" panose="02020603050405020304" pitchFamily="18" charset="0"/>
                        </a:rPr>
                        <a:t>3475</a:t>
                      </a:r>
                    </a:p>
                  </a:txBody>
                  <a:tcPr marL="72075" marR="72075" marT="0" marB="0" anchor="ctr"/>
                </a:tc>
                <a:tc>
                  <a:txBody>
                    <a:bodyPr/>
                    <a:lstStyle/>
                    <a:p>
                      <a:pPr marL="0" indent="0" algn="ctr" defTabSz="914400" rtl="0" eaLnBrk="1" latinLnBrk="0" hangingPunct="1">
                        <a:lnSpc>
                          <a:spcPct val="100000"/>
                        </a:lnSpc>
                        <a:spcAft>
                          <a:spcPts val="0"/>
                        </a:spcAft>
                        <a:buFont typeface="+mj-lt"/>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100%</a:t>
                      </a:r>
                    </a:p>
                  </a:txBody>
                  <a:tcPr marL="72075" marR="72075" marT="0" marB="0" anchor="ctr"/>
                </a:tc>
                <a:extLst>
                  <a:ext uri="{0D108BD9-81ED-4DB2-BD59-A6C34878D82A}">
                    <a16:rowId xmlns:a16="http://schemas.microsoft.com/office/drawing/2014/main" val="1323212923"/>
                  </a:ext>
                </a:extLst>
              </a:tr>
            </a:tbl>
          </a:graphicData>
        </a:graphic>
      </p:graphicFrame>
      <p:pic>
        <p:nvPicPr>
          <p:cNvPr id="10" name="圖片 9">
            <a:extLst>
              <a:ext uri="{FF2B5EF4-FFF2-40B4-BE49-F238E27FC236}">
                <a16:creationId xmlns:a16="http://schemas.microsoft.com/office/drawing/2014/main" id="{F550D373-EDFF-45BA-B499-DA1E713BE744}"/>
              </a:ext>
            </a:extLst>
          </p:cNvPr>
          <p:cNvPicPr>
            <a:picLocks noChangeAspect="1"/>
          </p:cNvPicPr>
          <p:nvPr/>
        </p:nvPicPr>
        <p:blipFill rotWithShape="1">
          <a:blip r:embed="rId3">
            <a:extLst>
              <a:ext uri="{28A0092B-C50C-407E-A947-70E740481C1C}">
                <a14:useLocalDpi xmlns:a14="http://schemas.microsoft.com/office/drawing/2010/main" val="0"/>
              </a:ext>
            </a:extLst>
          </a:blip>
          <a:srcRect l="55961" t="3265" r="1175" b="3357"/>
          <a:stretch/>
        </p:blipFill>
        <p:spPr>
          <a:xfrm>
            <a:off x="5130635" y="1923294"/>
            <a:ext cx="1260000" cy="1241469"/>
          </a:xfrm>
          <a:prstGeom prst="rect">
            <a:avLst/>
          </a:prstGeom>
        </p:spPr>
      </p:pic>
      <p:pic>
        <p:nvPicPr>
          <p:cNvPr id="11" name="圖片 10">
            <a:extLst>
              <a:ext uri="{FF2B5EF4-FFF2-40B4-BE49-F238E27FC236}">
                <a16:creationId xmlns:a16="http://schemas.microsoft.com/office/drawing/2014/main" id="{F8A3C616-F59F-4366-AF1B-E04283D214F3}"/>
              </a:ext>
            </a:extLst>
          </p:cNvPr>
          <p:cNvPicPr>
            <a:picLocks noChangeAspect="1"/>
          </p:cNvPicPr>
          <p:nvPr/>
        </p:nvPicPr>
        <p:blipFill rotWithShape="1">
          <a:blip r:embed="rId4">
            <a:extLst>
              <a:ext uri="{28A0092B-C50C-407E-A947-70E740481C1C}">
                <a14:useLocalDpi xmlns:a14="http://schemas.microsoft.com/office/drawing/2010/main" val="0"/>
              </a:ext>
            </a:extLst>
          </a:blip>
          <a:srcRect l="920" t="3185" r="56008" b="4134"/>
          <a:stretch/>
        </p:blipFill>
        <p:spPr>
          <a:xfrm>
            <a:off x="5130635" y="3291021"/>
            <a:ext cx="1260000" cy="1241334"/>
          </a:xfrm>
          <a:prstGeom prst="rect">
            <a:avLst/>
          </a:prstGeom>
        </p:spPr>
      </p:pic>
      <p:pic>
        <p:nvPicPr>
          <p:cNvPr id="12" name="圖片 11">
            <a:extLst>
              <a:ext uri="{FF2B5EF4-FFF2-40B4-BE49-F238E27FC236}">
                <a16:creationId xmlns:a16="http://schemas.microsoft.com/office/drawing/2014/main" id="{B0D158D6-33AF-464A-A925-550EE348F44D}"/>
              </a:ext>
            </a:extLst>
          </p:cNvPr>
          <p:cNvPicPr>
            <a:picLocks noChangeAspect="1"/>
          </p:cNvPicPr>
          <p:nvPr/>
        </p:nvPicPr>
        <p:blipFill rotWithShape="1">
          <a:blip r:embed="rId5">
            <a:extLst>
              <a:ext uri="{28A0092B-C50C-407E-A947-70E740481C1C}">
                <a14:useLocalDpi xmlns:a14="http://schemas.microsoft.com/office/drawing/2010/main" val="0"/>
              </a:ext>
            </a:extLst>
          </a:blip>
          <a:srcRect l="55736" t="3730" r="1510" b="3589"/>
          <a:stretch/>
        </p:blipFill>
        <p:spPr>
          <a:xfrm>
            <a:off x="5836006" y="4658613"/>
            <a:ext cx="1260000" cy="1250596"/>
          </a:xfrm>
          <a:prstGeom prst="rect">
            <a:avLst/>
          </a:prstGeom>
        </p:spPr>
      </p:pic>
      <p:pic>
        <p:nvPicPr>
          <p:cNvPr id="13" name="圖片 12">
            <a:extLst>
              <a:ext uri="{FF2B5EF4-FFF2-40B4-BE49-F238E27FC236}">
                <a16:creationId xmlns:a16="http://schemas.microsoft.com/office/drawing/2014/main" id="{60BF7CC9-4EE9-4550-878F-83348843483C}"/>
              </a:ext>
            </a:extLst>
          </p:cNvPr>
          <p:cNvPicPr>
            <a:picLocks noChangeAspect="1"/>
          </p:cNvPicPr>
          <p:nvPr/>
        </p:nvPicPr>
        <p:blipFill rotWithShape="1">
          <a:blip r:embed="rId5">
            <a:extLst>
              <a:ext uri="{28A0092B-C50C-407E-A947-70E740481C1C}">
                <a14:useLocalDpi xmlns:a14="http://schemas.microsoft.com/office/drawing/2010/main" val="0"/>
              </a:ext>
            </a:extLst>
          </a:blip>
          <a:srcRect l="817" t="3262" r="56110" b="3359"/>
          <a:stretch/>
        </p:blipFill>
        <p:spPr>
          <a:xfrm>
            <a:off x="4483282" y="4658613"/>
            <a:ext cx="1260000" cy="1250668"/>
          </a:xfrm>
          <a:prstGeom prst="rect">
            <a:avLst/>
          </a:prstGeom>
        </p:spPr>
      </p:pic>
      <p:pic>
        <p:nvPicPr>
          <p:cNvPr id="15" name="圖片 14">
            <a:extLst>
              <a:ext uri="{FF2B5EF4-FFF2-40B4-BE49-F238E27FC236}">
                <a16:creationId xmlns:a16="http://schemas.microsoft.com/office/drawing/2014/main" id="{DD758298-C061-4BFE-82B9-74C5D08C53C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20152" y="0"/>
            <a:ext cx="4223848" cy="828000"/>
          </a:xfrm>
          <a:prstGeom prst="rect">
            <a:avLst/>
          </a:prstGeom>
        </p:spPr>
      </p:pic>
      <p:sp>
        <p:nvSpPr>
          <p:cNvPr id="16" name="矩形 15">
            <a:extLst>
              <a:ext uri="{FF2B5EF4-FFF2-40B4-BE49-F238E27FC236}">
                <a16:creationId xmlns:a16="http://schemas.microsoft.com/office/drawing/2014/main" id="{7B535807-924A-44F8-ABF5-3AFB37945578}"/>
              </a:ext>
            </a:extLst>
          </p:cNvPr>
          <p:cNvSpPr/>
          <p:nvPr/>
        </p:nvSpPr>
        <p:spPr>
          <a:xfrm>
            <a:off x="7473246" y="0"/>
            <a:ext cx="627146" cy="54868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7738648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a:t>
            </a:r>
            <a:r>
              <a:rPr lang="zh-TW" altLang="en-US" b="0" dirty="0">
                <a:solidFill>
                  <a:srgbClr val="000000"/>
                </a:solidFill>
              </a:rPr>
              <a:t>補充</a:t>
            </a:r>
            <a:r>
              <a:rPr lang="en-US" altLang="zh-TW" b="0" dirty="0">
                <a:solidFill>
                  <a:srgbClr val="000000"/>
                </a:solidFill>
              </a:rPr>
              <a:t>)</a:t>
            </a:r>
            <a:endParaRPr lang="en-US" altLang="zh-TW" b="0" dirty="0">
              <a:solidFill>
                <a:srgbClr val="000000"/>
              </a:solidFill>
              <a:latin typeface="+mn-lt"/>
              <a:ea typeface="+mn-ea"/>
            </a:endParaRPr>
          </a:p>
        </p:txBody>
      </p:sp>
      <p:graphicFrame>
        <p:nvGraphicFramePr>
          <p:cNvPr id="19" name="表格 18">
            <a:extLst>
              <a:ext uri="{FF2B5EF4-FFF2-40B4-BE49-F238E27FC236}">
                <a16:creationId xmlns:a16="http://schemas.microsoft.com/office/drawing/2014/main" id="{A9448612-66FD-43C6-B732-F603E325A91E}"/>
              </a:ext>
            </a:extLst>
          </p:cNvPr>
          <p:cNvGraphicFramePr>
            <a:graphicFrameLocks noGrp="1"/>
          </p:cNvGraphicFramePr>
          <p:nvPr>
            <p:extLst>
              <p:ext uri="{D42A27DB-BD31-4B8C-83A1-F6EECF244321}">
                <p14:modId xmlns:p14="http://schemas.microsoft.com/office/powerpoint/2010/main" val="4072728961"/>
              </p:ext>
            </p:extLst>
          </p:nvPr>
        </p:nvGraphicFramePr>
        <p:xfrm>
          <a:off x="1691680" y="3861048"/>
          <a:ext cx="5554922" cy="1594440"/>
        </p:xfrm>
        <a:graphic>
          <a:graphicData uri="http://schemas.openxmlformats.org/drawingml/2006/table">
            <a:tbl>
              <a:tblPr firstRow="1" firstCol="1" bandRow="1">
                <a:tableStyleId>{912C8C85-51F0-491E-9774-3900AFEF0FD7}</a:tableStyleId>
              </a:tblPr>
              <a:tblGrid>
                <a:gridCol w="1115700">
                  <a:extLst>
                    <a:ext uri="{9D8B030D-6E8A-4147-A177-3AD203B41FA5}">
                      <a16:colId xmlns:a16="http://schemas.microsoft.com/office/drawing/2014/main" val="2552023737"/>
                    </a:ext>
                  </a:extLst>
                </a:gridCol>
                <a:gridCol w="1115700">
                  <a:extLst>
                    <a:ext uri="{9D8B030D-6E8A-4147-A177-3AD203B41FA5}">
                      <a16:colId xmlns:a16="http://schemas.microsoft.com/office/drawing/2014/main" val="178370344"/>
                    </a:ext>
                  </a:extLst>
                </a:gridCol>
                <a:gridCol w="1115700">
                  <a:extLst>
                    <a:ext uri="{9D8B030D-6E8A-4147-A177-3AD203B41FA5}">
                      <a16:colId xmlns:a16="http://schemas.microsoft.com/office/drawing/2014/main" val="2509292609"/>
                    </a:ext>
                  </a:extLst>
                </a:gridCol>
                <a:gridCol w="1115700">
                  <a:extLst>
                    <a:ext uri="{9D8B030D-6E8A-4147-A177-3AD203B41FA5}">
                      <a16:colId xmlns:a16="http://schemas.microsoft.com/office/drawing/2014/main" val="1543705749"/>
                    </a:ext>
                  </a:extLst>
                </a:gridCol>
                <a:gridCol w="1092122">
                  <a:extLst>
                    <a:ext uri="{9D8B030D-6E8A-4147-A177-3AD203B41FA5}">
                      <a16:colId xmlns:a16="http://schemas.microsoft.com/office/drawing/2014/main" val="2716703859"/>
                    </a:ext>
                  </a:extLst>
                </a:gridCol>
              </a:tblGrid>
              <a:tr h="531480">
                <a:tc>
                  <a:txBody>
                    <a:bodyPr/>
                    <a:lstStyle/>
                    <a:p>
                      <a:pPr marL="0" algn="ctr" defTabSz="914400" rtl="0" eaLnBrk="1" latinLnBrk="0" hangingPunct="1">
                        <a:lnSpc>
                          <a:spcPct val="100000"/>
                        </a:lnSpc>
                        <a:spcAft>
                          <a:spcPts val="0"/>
                        </a:spcAft>
                      </a:pPr>
                      <a:r>
                        <a:rPr lang="zh-TW" altLang="en-US" sz="1800" b="1" kern="1200" dirty="0">
                          <a:solidFill>
                            <a:schemeClr val="bg1"/>
                          </a:solidFill>
                          <a:latin typeface="+mn-lt"/>
                          <a:ea typeface="+mn-ea"/>
                          <a:cs typeface="Times New Roman" panose="02020603050405020304" pitchFamily="18" charset="0"/>
                        </a:rPr>
                        <a:t>類別</a:t>
                      </a:r>
                    </a:p>
                  </a:txBody>
                  <a:tcPr marL="72075" marR="72075" marT="0" marB="0" anchor="ctr">
                    <a:solidFill>
                      <a:srgbClr val="8AB98A"/>
                    </a:solidFill>
                  </a:tcPr>
                </a:tc>
                <a:tc>
                  <a:txBody>
                    <a:bodyPr/>
                    <a:lstStyle/>
                    <a:p>
                      <a:pPr marL="0" algn="ctr" defTabSz="914400" rtl="0" eaLnBrk="1" latinLnBrk="0" hangingPunct="1">
                        <a:lnSpc>
                          <a:spcPct val="100000"/>
                        </a:lnSpc>
                        <a:spcAft>
                          <a:spcPts val="0"/>
                        </a:spcAft>
                      </a:pPr>
                      <a:r>
                        <a:rPr lang="zh-TW" altLang="en-US" sz="1800" b="1" kern="1200" dirty="0">
                          <a:solidFill>
                            <a:schemeClr val="bg1"/>
                          </a:solidFill>
                          <a:latin typeface="+mn-lt"/>
                          <a:ea typeface="+mn-ea"/>
                          <a:cs typeface="Times New Roman" panose="02020603050405020304" pitchFamily="18" charset="0"/>
                        </a:rPr>
                        <a:t>訓練集</a:t>
                      </a:r>
                    </a:p>
                  </a:txBody>
                  <a:tcPr marL="72075" marR="72075" marT="0" marB="0" anchor="ctr">
                    <a:solidFill>
                      <a:srgbClr val="5B985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1" dirty="0">
                          <a:solidFill>
                            <a:schemeClr val="bg1"/>
                          </a:solidFill>
                        </a:rPr>
                        <a:t>測試集</a:t>
                      </a:r>
                      <a:endParaRPr lang="en-US" altLang="zh-TW" sz="1800" b="1" kern="1200" dirty="0">
                        <a:solidFill>
                          <a:schemeClr val="bg1"/>
                        </a:solidFill>
                        <a:latin typeface="+mn-lt"/>
                        <a:ea typeface="+mn-ea"/>
                        <a:cs typeface="Times New Roman" panose="02020603050405020304" pitchFamily="18" charset="0"/>
                      </a:endParaRPr>
                    </a:p>
                  </a:txBody>
                  <a:tcPr marL="72075" marR="72075" marT="0" marB="0" anchor="ctr">
                    <a:solidFill>
                      <a:srgbClr val="5B985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1" kern="1200" dirty="0">
                          <a:solidFill>
                            <a:schemeClr val="bg1"/>
                          </a:solidFill>
                          <a:latin typeface="+mn-lt"/>
                          <a:ea typeface="+mn-ea"/>
                          <a:cs typeface="Times New Roman" panose="02020603050405020304" pitchFamily="18" charset="0"/>
                        </a:rPr>
                        <a:t>驗證集</a:t>
                      </a:r>
                    </a:p>
                  </a:txBody>
                  <a:tcPr marL="72075" marR="72075" marT="0" marB="0" anchor="ctr">
                    <a:solidFill>
                      <a:srgbClr val="5B985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1" kern="1200" dirty="0">
                          <a:solidFill>
                            <a:schemeClr val="bg1"/>
                          </a:solidFill>
                          <a:latin typeface="+mn-lt"/>
                          <a:ea typeface="+mn-ea"/>
                          <a:cs typeface="Times New Roman" panose="02020603050405020304" pitchFamily="18" charset="0"/>
                        </a:rPr>
                        <a:t>總和</a:t>
                      </a:r>
                    </a:p>
                  </a:txBody>
                  <a:tcPr marL="72075" marR="72075" marT="0" marB="0" anchor="ctr">
                    <a:solidFill>
                      <a:srgbClr val="5B985B"/>
                    </a:solidFill>
                  </a:tcPr>
                </a:tc>
                <a:extLst>
                  <a:ext uri="{0D108BD9-81ED-4DB2-BD59-A6C34878D82A}">
                    <a16:rowId xmlns:a16="http://schemas.microsoft.com/office/drawing/2014/main" val="3148875907"/>
                  </a:ext>
                </a:extLst>
              </a:tr>
              <a:tr h="531480">
                <a:tc>
                  <a:txBody>
                    <a:bodyPr/>
                    <a:lstStyle/>
                    <a:p>
                      <a:pPr marL="0" algn="ctr" defTabSz="914400" rtl="0" eaLnBrk="1" latinLnBrk="0" hangingPunct="1">
                        <a:lnSpc>
                          <a:spcPct val="100000"/>
                        </a:lnSpc>
                        <a:spcAft>
                          <a:spcPts val="0"/>
                        </a:spcAft>
                      </a:pPr>
                      <a:r>
                        <a:rPr lang="zh-TW" altLang="en-US" sz="1800" b="1" kern="1200" dirty="0">
                          <a:solidFill>
                            <a:schemeClr val="bg1"/>
                          </a:solidFill>
                          <a:latin typeface="+mn-lt"/>
                          <a:ea typeface="+mn-ea"/>
                          <a:cs typeface="Times New Roman" panose="02020603050405020304" pitchFamily="18" charset="0"/>
                        </a:rPr>
                        <a:t>張數</a:t>
                      </a:r>
                    </a:p>
                  </a:txBody>
                  <a:tcPr marL="72075" marR="72075" marT="0" marB="0" anchor="ctr">
                    <a:solidFill>
                      <a:srgbClr val="8AB98A"/>
                    </a:solidFill>
                  </a:tcP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2436</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697</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342</a:t>
                      </a:r>
                    </a:p>
                  </a:txBody>
                  <a:tcPr marL="72075" marR="72075" marT="0" marB="0" anchor="ctr"/>
                </a:tc>
                <a:tc>
                  <a:txBody>
                    <a:bodyPr/>
                    <a:lstStyle/>
                    <a:p>
                      <a:pPr marL="0" indent="0" algn="ctr" defTabSz="914400" rtl="0" eaLnBrk="1" latinLnBrk="0" hangingPunct="1">
                        <a:lnSpc>
                          <a:spcPct val="100000"/>
                        </a:lnSpc>
                        <a:spcAft>
                          <a:spcPts val="0"/>
                        </a:spcAft>
                        <a:buFont typeface="+mj-lt"/>
                        <a:buNone/>
                      </a:pPr>
                      <a:r>
                        <a:rPr lang="en-US" altLang="zh-TW" sz="1800" b="1" kern="1200" dirty="0">
                          <a:solidFill>
                            <a:srgbClr val="C00000"/>
                          </a:solidFill>
                          <a:latin typeface="Times New Roman" panose="02020603050405020304" pitchFamily="18" charset="0"/>
                          <a:ea typeface="+mn-ea"/>
                          <a:cs typeface="Times New Roman" panose="02020603050405020304" pitchFamily="18" charset="0"/>
                        </a:rPr>
                        <a:t>3475</a:t>
                      </a:r>
                    </a:p>
                  </a:txBody>
                  <a:tcPr marL="72075" marR="72075" marT="0" marB="0" anchor="ctr"/>
                </a:tc>
                <a:extLst>
                  <a:ext uri="{0D108BD9-81ED-4DB2-BD59-A6C34878D82A}">
                    <a16:rowId xmlns:a16="http://schemas.microsoft.com/office/drawing/2014/main" val="2074482815"/>
                  </a:ext>
                </a:extLst>
              </a:tr>
              <a:tr h="531480">
                <a:tc>
                  <a:txBody>
                    <a:bodyPr/>
                    <a:lstStyle/>
                    <a:p>
                      <a:pPr marL="0" algn="ctr" defTabSz="914400" rtl="0" eaLnBrk="1" latinLnBrk="0" hangingPunct="1">
                        <a:lnSpc>
                          <a:spcPct val="100000"/>
                        </a:lnSpc>
                        <a:spcAft>
                          <a:spcPts val="0"/>
                        </a:spcAft>
                      </a:pPr>
                      <a:r>
                        <a:rPr lang="zh-TW" altLang="en-US" sz="1800" b="1" kern="1200" dirty="0">
                          <a:solidFill>
                            <a:schemeClr val="bg1"/>
                          </a:solidFill>
                          <a:latin typeface="+mn-lt"/>
                          <a:ea typeface="+mn-ea"/>
                          <a:cs typeface="Times New Roman" panose="02020603050405020304" pitchFamily="18" charset="0"/>
                        </a:rPr>
                        <a:t>比例</a:t>
                      </a:r>
                    </a:p>
                  </a:txBody>
                  <a:tcPr marL="72075" marR="72075" marT="0" marB="0" anchor="ctr">
                    <a:solidFill>
                      <a:srgbClr val="8AB98A"/>
                    </a:solidFill>
                  </a:tcP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70%</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20%</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10%</a:t>
                      </a:r>
                    </a:p>
                  </a:txBody>
                  <a:tcPr marL="72075" marR="72075" marT="0" marB="0" anchor="ctr"/>
                </a:tc>
                <a:tc>
                  <a:txBody>
                    <a:bodyPr/>
                    <a:lstStyle/>
                    <a:p>
                      <a:pPr marL="0" indent="0" algn="ctr" defTabSz="914400" rtl="0" eaLnBrk="1" latinLnBrk="0" hangingPunct="1">
                        <a:lnSpc>
                          <a:spcPct val="100000"/>
                        </a:lnSpc>
                        <a:spcAft>
                          <a:spcPts val="0"/>
                        </a:spcAft>
                        <a:buFont typeface="+mj-lt"/>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100%</a:t>
                      </a:r>
                    </a:p>
                  </a:txBody>
                  <a:tcPr marL="72075" marR="72075" marT="0" marB="0" anchor="ctr"/>
                </a:tc>
                <a:extLst>
                  <a:ext uri="{0D108BD9-81ED-4DB2-BD59-A6C34878D82A}">
                    <a16:rowId xmlns:a16="http://schemas.microsoft.com/office/drawing/2014/main" val="1564840172"/>
                  </a:ext>
                </a:extLst>
              </a:tr>
            </a:tbl>
          </a:graphicData>
        </a:graphic>
      </p:graphicFrame>
      <p:sp>
        <p:nvSpPr>
          <p:cNvPr id="7" name="內容版面配置區 2">
            <a:extLst>
              <a:ext uri="{FF2B5EF4-FFF2-40B4-BE49-F238E27FC236}">
                <a16:creationId xmlns:a16="http://schemas.microsoft.com/office/drawing/2014/main" id="{0937ADA6-9206-4578-B38D-33D8198E13B7}"/>
              </a:ext>
            </a:extLst>
          </p:cNvPr>
          <p:cNvSpPr txBox="1">
            <a:spLocks/>
          </p:cNvSpPr>
          <p:nvPr/>
        </p:nvSpPr>
        <p:spPr bwMode="auto">
          <a:xfrm>
            <a:off x="899592" y="1857375"/>
            <a:ext cx="7693025" cy="257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模型訓練</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使用 </a:t>
            </a:r>
            <a:r>
              <a:rPr lang="en-US" altLang="zh-TW" dirty="0">
                <a:solidFill>
                  <a:srgbClr val="C00000"/>
                </a:solidFill>
              </a:rPr>
              <a:t>ResNet50</a:t>
            </a:r>
            <a:r>
              <a:rPr lang="zh-TW" altLang="en-US" dirty="0">
                <a:solidFill>
                  <a:srgbClr val="C00000"/>
                </a:solidFill>
              </a:rPr>
              <a:t> </a:t>
            </a:r>
            <a:r>
              <a:rPr lang="zh-TW" altLang="en-US" dirty="0">
                <a:solidFill>
                  <a:srgbClr val="000000"/>
                </a:solidFill>
              </a:rPr>
              <a:t>訓練 </a:t>
            </a:r>
            <a:r>
              <a:rPr lang="en-US" altLang="zh-TW" dirty="0">
                <a:solidFill>
                  <a:srgbClr val="000000"/>
                </a:solidFill>
              </a:rPr>
              <a:t>20</a:t>
            </a:r>
            <a:r>
              <a:rPr lang="zh-TW" altLang="en-US" dirty="0">
                <a:solidFill>
                  <a:srgbClr val="000000"/>
                </a:solidFill>
              </a:rPr>
              <a:t> 回合</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辨識：安全、使用奶嘴及警示</a:t>
            </a:r>
            <a:endParaRPr lang="en-US" altLang="zh-TW" dirty="0">
              <a:solidFill>
                <a:srgbClr val="000000"/>
              </a:solidFill>
            </a:endParaRPr>
          </a:p>
        </p:txBody>
      </p:sp>
    </p:spTree>
    <p:extLst>
      <p:ext uri="{BB962C8B-B14F-4D97-AF65-F5344CB8AC3E}">
        <p14:creationId xmlns:p14="http://schemas.microsoft.com/office/powerpoint/2010/main" val="3742341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33</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研究方法</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系統流程介紹</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姿勢辨識</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危險情境判斷方法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25998513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(1/6)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b="1" dirty="0">
                <a:solidFill>
                  <a:srgbClr val="000000"/>
                </a:solidFill>
              </a:rPr>
              <a:t>骨架偵測</a:t>
            </a:r>
            <a:endParaRPr lang="en-US" altLang="zh-TW" b="1"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平躺：效果尚可</a:t>
            </a:r>
            <a:endParaRPr lang="en-US" altLang="zh-TW" dirty="0">
              <a:solidFill>
                <a:srgbClr val="000000"/>
              </a:solidFill>
            </a:endParaRPr>
          </a:p>
          <a:p>
            <a:pPr lvl="1">
              <a:spcBef>
                <a:spcPts val="0"/>
              </a:spcBef>
              <a:spcAft>
                <a:spcPts val="1200"/>
              </a:spcAft>
              <a:buFont typeface="Times New Roman" panose="02020603050405020304" pitchFamily="18" charset="0"/>
              <a:buChar char="‐"/>
            </a:pPr>
            <a:endParaRPr lang="en-US" altLang="zh-TW" dirty="0">
              <a:solidFill>
                <a:srgbClr val="000000"/>
              </a:solidFill>
            </a:endParaRPr>
          </a:p>
          <a:p>
            <a:pPr lvl="1">
              <a:spcBef>
                <a:spcPts val="0"/>
              </a:spcBef>
              <a:spcAft>
                <a:spcPts val="1200"/>
              </a:spcAft>
              <a:buFont typeface="Times New Roman" panose="02020603050405020304" pitchFamily="18" charset="0"/>
              <a:buChar char="‐"/>
            </a:pPr>
            <a:endParaRPr lang="en-US" altLang="zh-TW" dirty="0">
              <a:solidFill>
                <a:srgbClr val="000000"/>
              </a:solidFill>
            </a:endParaRPr>
          </a:p>
          <a:p>
            <a:pPr marL="457200" lvl="1" indent="0">
              <a:spcBef>
                <a:spcPts val="0"/>
              </a:spcBef>
              <a:spcAft>
                <a:spcPts val="1200"/>
              </a:spcAft>
              <a:buNone/>
            </a:pP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趴躺：</a:t>
            </a:r>
            <a:r>
              <a:rPr lang="zh-TW" altLang="en-US" dirty="0">
                <a:solidFill>
                  <a:srgbClr val="C00000"/>
                </a:solidFill>
              </a:rPr>
              <a:t>效果不佳</a:t>
            </a:r>
            <a:endParaRPr lang="en-US" altLang="zh-TW" dirty="0">
              <a:solidFill>
                <a:srgbClr val="000000"/>
              </a:solidFill>
            </a:endParaRPr>
          </a:p>
        </p:txBody>
      </p:sp>
      <p:grpSp>
        <p:nvGrpSpPr>
          <p:cNvPr id="11" name="群組 10">
            <a:extLst>
              <a:ext uri="{FF2B5EF4-FFF2-40B4-BE49-F238E27FC236}">
                <a16:creationId xmlns:a16="http://schemas.microsoft.com/office/drawing/2014/main" id="{4BA9B593-AF75-43D9-BC10-197274393095}"/>
              </a:ext>
            </a:extLst>
          </p:cNvPr>
          <p:cNvGrpSpPr/>
          <p:nvPr/>
        </p:nvGrpSpPr>
        <p:grpSpPr>
          <a:xfrm>
            <a:off x="3951013" y="1419265"/>
            <a:ext cx="4938470" cy="2729700"/>
            <a:chOff x="3593539" y="1628800"/>
            <a:chExt cx="4938470" cy="2729700"/>
          </a:xfrm>
        </p:grpSpPr>
        <p:grpSp>
          <p:nvGrpSpPr>
            <p:cNvPr id="9" name="群組 8">
              <a:extLst>
                <a:ext uri="{FF2B5EF4-FFF2-40B4-BE49-F238E27FC236}">
                  <a16:creationId xmlns:a16="http://schemas.microsoft.com/office/drawing/2014/main" id="{9E7A81B9-8249-422E-8BDA-545F72C3837D}"/>
                </a:ext>
              </a:extLst>
            </p:cNvPr>
            <p:cNvGrpSpPr/>
            <p:nvPr/>
          </p:nvGrpSpPr>
          <p:grpSpPr>
            <a:xfrm>
              <a:off x="3593539" y="1628801"/>
              <a:ext cx="1584176" cy="2729699"/>
              <a:chOff x="3257972" y="1628801"/>
              <a:chExt cx="1584176" cy="2729699"/>
            </a:xfrm>
          </p:grpSpPr>
          <p:pic>
            <p:nvPicPr>
              <p:cNvPr id="12" name="圖片 11">
                <a:extLst>
                  <a:ext uri="{FF2B5EF4-FFF2-40B4-BE49-F238E27FC236}">
                    <a16:creationId xmlns:a16="http://schemas.microsoft.com/office/drawing/2014/main" id="{F6C63444-BC68-431C-A03E-FD841D9CA2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5749" y="1628801"/>
                <a:ext cx="1315773" cy="2339997"/>
              </a:xfrm>
              <a:prstGeom prst="rect">
                <a:avLst/>
              </a:prstGeom>
            </p:spPr>
          </p:pic>
          <p:sp>
            <p:nvSpPr>
              <p:cNvPr id="17" name="內容版面配置區 2">
                <a:extLst>
                  <a:ext uri="{FF2B5EF4-FFF2-40B4-BE49-F238E27FC236}">
                    <a16:creationId xmlns:a16="http://schemas.microsoft.com/office/drawing/2014/main" id="{B4EF52F6-CC5A-4F1C-BE42-921768CF71E5}"/>
                  </a:ext>
                </a:extLst>
              </p:cNvPr>
              <p:cNvSpPr txBox="1">
                <a:spLocks/>
              </p:cNvSpPr>
              <p:nvPr/>
            </p:nvSpPr>
            <p:spPr bwMode="auto">
              <a:xfrm>
                <a:off x="3257972" y="3968800"/>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原始影像</a:t>
                </a:r>
                <a:endParaRPr lang="en-US" altLang="zh-TW" sz="2000" dirty="0">
                  <a:solidFill>
                    <a:srgbClr val="000000"/>
                  </a:solidFill>
                </a:endParaRPr>
              </a:p>
            </p:txBody>
          </p:sp>
        </p:grpSp>
        <p:grpSp>
          <p:nvGrpSpPr>
            <p:cNvPr id="7" name="群組 6">
              <a:extLst>
                <a:ext uri="{FF2B5EF4-FFF2-40B4-BE49-F238E27FC236}">
                  <a16:creationId xmlns:a16="http://schemas.microsoft.com/office/drawing/2014/main" id="{EBE119C3-4873-48A5-A517-25E13C5F14B9}"/>
                </a:ext>
              </a:extLst>
            </p:cNvPr>
            <p:cNvGrpSpPr/>
            <p:nvPr/>
          </p:nvGrpSpPr>
          <p:grpSpPr>
            <a:xfrm>
              <a:off x="5254745" y="1632079"/>
              <a:ext cx="1584176" cy="2726421"/>
              <a:chOff x="5254745" y="1632079"/>
              <a:chExt cx="1584176" cy="2726421"/>
            </a:xfrm>
          </p:grpSpPr>
          <p:pic>
            <p:nvPicPr>
              <p:cNvPr id="10" name="圖片 9">
                <a:extLst>
                  <a:ext uri="{FF2B5EF4-FFF2-40B4-BE49-F238E27FC236}">
                    <a16:creationId xmlns:a16="http://schemas.microsoft.com/office/drawing/2014/main" id="{61517A42-AFAC-4A8E-9FD3-F2B4389955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8945" y="1632079"/>
                <a:ext cx="1315776" cy="2338554"/>
              </a:xfrm>
              <a:prstGeom prst="rect">
                <a:avLst/>
              </a:prstGeom>
            </p:spPr>
          </p:pic>
          <p:sp>
            <p:nvSpPr>
              <p:cNvPr id="18" name="內容版面配置區 2">
                <a:extLst>
                  <a:ext uri="{FF2B5EF4-FFF2-40B4-BE49-F238E27FC236}">
                    <a16:creationId xmlns:a16="http://schemas.microsoft.com/office/drawing/2014/main" id="{FEB42BC0-41D8-4C82-8EC9-8FB98E95E7EC}"/>
                  </a:ext>
                </a:extLst>
              </p:cNvPr>
              <p:cNvSpPr txBox="1">
                <a:spLocks/>
              </p:cNvSpPr>
              <p:nvPr/>
            </p:nvSpPr>
            <p:spPr bwMode="auto">
              <a:xfrm>
                <a:off x="5254745" y="3968800"/>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en-US" altLang="zh-TW" sz="2000" dirty="0" err="1">
                    <a:solidFill>
                      <a:srgbClr val="000000"/>
                    </a:solidFill>
                  </a:rPr>
                  <a:t>OpenPose</a:t>
                </a:r>
                <a:endParaRPr lang="en-US" altLang="zh-TW" sz="2000" dirty="0">
                  <a:solidFill>
                    <a:srgbClr val="000000"/>
                  </a:solidFill>
                </a:endParaRPr>
              </a:p>
            </p:txBody>
          </p:sp>
        </p:grpSp>
        <p:grpSp>
          <p:nvGrpSpPr>
            <p:cNvPr id="5" name="群組 4">
              <a:extLst>
                <a:ext uri="{FF2B5EF4-FFF2-40B4-BE49-F238E27FC236}">
                  <a16:creationId xmlns:a16="http://schemas.microsoft.com/office/drawing/2014/main" id="{8ECB983F-1813-4138-A62E-AB5C2A6B4532}"/>
                </a:ext>
              </a:extLst>
            </p:cNvPr>
            <p:cNvGrpSpPr/>
            <p:nvPr/>
          </p:nvGrpSpPr>
          <p:grpSpPr>
            <a:xfrm>
              <a:off x="6842060" y="1628800"/>
              <a:ext cx="1689949" cy="2729700"/>
              <a:chOff x="7170594" y="1628800"/>
              <a:chExt cx="1689949" cy="2729700"/>
            </a:xfrm>
          </p:grpSpPr>
          <p:pic>
            <p:nvPicPr>
              <p:cNvPr id="8" name="圖片 7">
                <a:extLst>
                  <a:ext uri="{FF2B5EF4-FFF2-40B4-BE49-F238E27FC236}">
                    <a16:creationId xmlns:a16="http://schemas.microsoft.com/office/drawing/2014/main" id="{475A789C-BA75-4526-AF98-3B204699FC2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57853" y="1628800"/>
                <a:ext cx="1315431" cy="2340000"/>
              </a:xfrm>
              <a:prstGeom prst="rect">
                <a:avLst/>
              </a:prstGeom>
            </p:spPr>
          </p:pic>
          <p:sp>
            <p:nvSpPr>
              <p:cNvPr id="19" name="內容版面配置區 2">
                <a:extLst>
                  <a:ext uri="{FF2B5EF4-FFF2-40B4-BE49-F238E27FC236}">
                    <a16:creationId xmlns:a16="http://schemas.microsoft.com/office/drawing/2014/main" id="{088D9079-B9E8-454E-8390-E1CA99D7860F}"/>
                  </a:ext>
                </a:extLst>
              </p:cNvPr>
              <p:cNvSpPr txBox="1">
                <a:spLocks/>
              </p:cNvSpPr>
              <p:nvPr/>
            </p:nvSpPr>
            <p:spPr bwMode="auto">
              <a:xfrm>
                <a:off x="7170594" y="3968800"/>
                <a:ext cx="1689949"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a:t>
                </a:r>
                <a:r>
                  <a:rPr lang="en-US" altLang="zh-TW" sz="2000" dirty="0" err="1">
                    <a:solidFill>
                      <a:srgbClr val="000000"/>
                    </a:solidFill>
                  </a:rPr>
                  <a:t>MediaPipe</a:t>
                </a:r>
                <a:endParaRPr lang="en-US" altLang="zh-TW" sz="2000" dirty="0">
                  <a:solidFill>
                    <a:srgbClr val="000000"/>
                  </a:solidFill>
                </a:endParaRPr>
              </a:p>
            </p:txBody>
          </p:sp>
        </p:grpSp>
      </p:grpSp>
      <p:grpSp>
        <p:nvGrpSpPr>
          <p:cNvPr id="27" name="群組 26">
            <a:extLst>
              <a:ext uri="{FF2B5EF4-FFF2-40B4-BE49-F238E27FC236}">
                <a16:creationId xmlns:a16="http://schemas.microsoft.com/office/drawing/2014/main" id="{2EEF177D-B4FF-4133-B45D-AD2F9123640C}"/>
              </a:ext>
            </a:extLst>
          </p:cNvPr>
          <p:cNvGrpSpPr/>
          <p:nvPr/>
        </p:nvGrpSpPr>
        <p:grpSpPr>
          <a:xfrm>
            <a:off x="3951013" y="4768461"/>
            <a:ext cx="4951319" cy="1594549"/>
            <a:chOff x="4311218" y="4728638"/>
            <a:chExt cx="4951319" cy="1594549"/>
          </a:xfrm>
        </p:grpSpPr>
        <p:grpSp>
          <p:nvGrpSpPr>
            <p:cNvPr id="26" name="群組 25">
              <a:extLst>
                <a:ext uri="{FF2B5EF4-FFF2-40B4-BE49-F238E27FC236}">
                  <a16:creationId xmlns:a16="http://schemas.microsoft.com/office/drawing/2014/main" id="{852AE430-E062-4456-BF20-3E7C8E63B421}"/>
                </a:ext>
              </a:extLst>
            </p:cNvPr>
            <p:cNvGrpSpPr/>
            <p:nvPr/>
          </p:nvGrpSpPr>
          <p:grpSpPr>
            <a:xfrm>
              <a:off x="4311218" y="4728638"/>
              <a:ext cx="1584176" cy="1594549"/>
              <a:chOff x="4311218" y="4728638"/>
              <a:chExt cx="1584176" cy="1594549"/>
            </a:xfrm>
          </p:grpSpPr>
          <p:pic>
            <p:nvPicPr>
              <p:cNvPr id="14" name="圖片 13">
                <a:extLst>
                  <a:ext uri="{FF2B5EF4-FFF2-40B4-BE49-F238E27FC236}">
                    <a16:creationId xmlns:a16="http://schemas.microsoft.com/office/drawing/2014/main" id="{9167160E-C88C-41E6-8213-A6C480B5C764}"/>
                  </a:ext>
                </a:extLst>
              </p:cNvPr>
              <p:cNvPicPr>
                <a:picLocks noChangeAspect="1"/>
              </p:cNvPicPr>
              <p:nvPr/>
            </p:nvPicPr>
            <p:blipFill rotWithShape="1">
              <a:blip r:embed="rId6">
                <a:extLst>
                  <a:ext uri="{28A0092B-C50C-407E-A947-70E740481C1C}">
                    <a14:useLocalDpi xmlns:a14="http://schemas.microsoft.com/office/drawing/2010/main" val="0"/>
                  </a:ext>
                </a:extLst>
              </a:blip>
              <a:srcRect l="19615" r="13718"/>
              <a:stretch/>
            </p:blipFill>
            <p:spPr>
              <a:xfrm>
                <a:off x="4355975" y="4728638"/>
                <a:ext cx="1494663" cy="1260000"/>
              </a:xfrm>
              <a:prstGeom prst="rect">
                <a:avLst/>
              </a:prstGeom>
            </p:spPr>
          </p:pic>
          <p:sp>
            <p:nvSpPr>
              <p:cNvPr id="20" name="內容版面配置區 2">
                <a:extLst>
                  <a:ext uri="{FF2B5EF4-FFF2-40B4-BE49-F238E27FC236}">
                    <a16:creationId xmlns:a16="http://schemas.microsoft.com/office/drawing/2014/main" id="{AEE600CF-1586-4B59-A137-BF2B9EBEBD2E}"/>
                  </a:ext>
                </a:extLst>
              </p:cNvPr>
              <p:cNvSpPr txBox="1">
                <a:spLocks/>
              </p:cNvSpPr>
              <p:nvPr/>
            </p:nvSpPr>
            <p:spPr bwMode="auto">
              <a:xfrm>
                <a:off x="4311218" y="5933487"/>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原始影像</a:t>
                </a:r>
                <a:endParaRPr lang="en-US" altLang="zh-TW" sz="2000" dirty="0">
                  <a:solidFill>
                    <a:srgbClr val="000000"/>
                  </a:solidFill>
                </a:endParaRPr>
              </a:p>
            </p:txBody>
          </p:sp>
        </p:grpSp>
        <p:grpSp>
          <p:nvGrpSpPr>
            <p:cNvPr id="25" name="群組 24">
              <a:extLst>
                <a:ext uri="{FF2B5EF4-FFF2-40B4-BE49-F238E27FC236}">
                  <a16:creationId xmlns:a16="http://schemas.microsoft.com/office/drawing/2014/main" id="{38156B44-1C35-4933-B36B-516444D299B5}"/>
                </a:ext>
              </a:extLst>
            </p:cNvPr>
            <p:cNvGrpSpPr/>
            <p:nvPr/>
          </p:nvGrpSpPr>
          <p:grpSpPr>
            <a:xfrm>
              <a:off x="5895394" y="4728638"/>
              <a:ext cx="1627906" cy="1594415"/>
              <a:chOff x="6894946" y="4728772"/>
              <a:chExt cx="1627906" cy="1594415"/>
            </a:xfrm>
          </p:grpSpPr>
          <p:pic>
            <p:nvPicPr>
              <p:cNvPr id="16" name="圖片 15">
                <a:extLst>
                  <a:ext uri="{FF2B5EF4-FFF2-40B4-BE49-F238E27FC236}">
                    <a16:creationId xmlns:a16="http://schemas.microsoft.com/office/drawing/2014/main" id="{40828D29-9057-4972-B300-EEE3B6B8035D}"/>
                  </a:ext>
                </a:extLst>
              </p:cNvPr>
              <p:cNvPicPr>
                <a:picLocks noChangeAspect="1"/>
              </p:cNvPicPr>
              <p:nvPr/>
            </p:nvPicPr>
            <p:blipFill rotWithShape="1">
              <a:blip r:embed="rId7">
                <a:extLst>
                  <a:ext uri="{28A0092B-C50C-407E-A947-70E740481C1C}">
                    <a14:useLocalDpi xmlns:a14="http://schemas.microsoft.com/office/drawing/2010/main" val="0"/>
                  </a:ext>
                </a:extLst>
              </a:blip>
              <a:srcRect l="16974" r="16359"/>
              <a:stretch/>
            </p:blipFill>
            <p:spPr>
              <a:xfrm>
                <a:off x="7027776" y="4728772"/>
                <a:ext cx="1495076" cy="1260000"/>
              </a:xfrm>
              <a:prstGeom prst="rect">
                <a:avLst/>
              </a:prstGeom>
            </p:spPr>
          </p:pic>
          <p:sp>
            <p:nvSpPr>
              <p:cNvPr id="21" name="內容版面配置區 2">
                <a:extLst>
                  <a:ext uri="{FF2B5EF4-FFF2-40B4-BE49-F238E27FC236}">
                    <a16:creationId xmlns:a16="http://schemas.microsoft.com/office/drawing/2014/main" id="{E19D7695-B644-4AB2-9700-4B3A956ECC85}"/>
                  </a:ext>
                </a:extLst>
              </p:cNvPr>
              <p:cNvSpPr txBox="1">
                <a:spLocks/>
              </p:cNvSpPr>
              <p:nvPr/>
            </p:nvSpPr>
            <p:spPr bwMode="auto">
              <a:xfrm>
                <a:off x="6894946" y="5933487"/>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en-US" altLang="zh-TW" sz="2000" dirty="0" err="1">
                    <a:solidFill>
                      <a:srgbClr val="000000"/>
                    </a:solidFill>
                  </a:rPr>
                  <a:t>OpenPose</a:t>
                </a:r>
                <a:endParaRPr lang="en-US" altLang="zh-TW" sz="2000" dirty="0">
                  <a:solidFill>
                    <a:srgbClr val="000000"/>
                  </a:solidFill>
                </a:endParaRPr>
              </a:p>
            </p:txBody>
          </p:sp>
        </p:grpSp>
        <p:grpSp>
          <p:nvGrpSpPr>
            <p:cNvPr id="23" name="群組 22">
              <a:extLst>
                <a:ext uri="{FF2B5EF4-FFF2-40B4-BE49-F238E27FC236}">
                  <a16:creationId xmlns:a16="http://schemas.microsoft.com/office/drawing/2014/main" id="{26E6DB22-5C9F-4EB2-A4A8-8575D96931B0}"/>
                </a:ext>
              </a:extLst>
            </p:cNvPr>
            <p:cNvGrpSpPr/>
            <p:nvPr/>
          </p:nvGrpSpPr>
          <p:grpSpPr>
            <a:xfrm>
              <a:off x="7612400" y="4728638"/>
              <a:ext cx="1650137" cy="1594549"/>
              <a:chOff x="9676822" y="4728638"/>
              <a:chExt cx="1650137" cy="1594549"/>
            </a:xfrm>
          </p:grpSpPr>
          <p:pic>
            <p:nvPicPr>
              <p:cNvPr id="15" name="圖片 14">
                <a:extLst>
                  <a:ext uri="{FF2B5EF4-FFF2-40B4-BE49-F238E27FC236}">
                    <a16:creationId xmlns:a16="http://schemas.microsoft.com/office/drawing/2014/main" id="{BEFDAA02-5F4C-4808-B87B-5D7B9EC6B51A}"/>
                  </a:ext>
                </a:extLst>
              </p:cNvPr>
              <p:cNvPicPr>
                <a:picLocks noChangeAspect="1"/>
              </p:cNvPicPr>
              <p:nvPr/>
            </p:nvPicPr>
            <p:blipFill rotWithShape="1">
              <a:blip r:embed="rId8">
                <a:extLst>
                  <a:ext uri="{28A0092B-C50C-407E-A947-70E740481C1C}">
                    <a14:useLocalDpi xmlns:a14="http://schemas.microsoft.com/office/drawing/2010/main" val="0"/>
                  </a:ext>
                </a:extLst>
              </a:blip>
              <a:srcRect l="17631" r="15702"/>
              <a:stretch/>
            </p:blipFill>
            <p:spPr>
              <a:xfrm>
                <a:off x="9756576" y="4728638"/>
                <a:ext cx="1494662" cy="1260000"/>
              </a:xfrm>
              <a:prstGeom prst="rect">
                <a:avLst/>
              </a:prstGeom>
            </p:spPr>
          </p:pic>
          <p:sp>
            <p:nvSpPr>
              <p:cNvPr id="22" name="內容版面配置區 2">
                <a:extLst>
                  <a:ext uri="{FF2B5EF4-FFF2-40B4-BE49-F238E27FC236}">
                    <a16:creationId xmlns:a16="http://schemas.microsoft.com/office/drawing/2014/main" id="{572512A6-D409-42A1-A30E-130763ED866D}"/>
                  </a:ext>
                </a:extLst>
              </p:cNvPr>
              <p:cNvSpPr txBox="1">
                <a:spLocks/>
              </p:cNvSpPr>
              <p:nvPr/>
            </p:nvSpPr>
            <p:spPr bwMode="auto">
              <a:xfrm>
                <a:off x="9676822" y="5933487"/>
                <a:ext cx="165013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a:t>
                </a:r>
                <a:r>
                  <a:rPr lang="en-US" altLang="zh-TW" sz="2000" dirty="0" err="1">
                    <a:solidFill>
                      <a:srgbClr val="000000"/>
                    </a:solidFill>
                  </a:rPr>
                  <a:t>MediaPipe</a:t>
                </a:r>
                <a:endParaRPr lang="en-US" altLang="zh-TW" sz="2000" dirty="0">
                  <a:solidFill>
                    <a:srgbClr val="000000"/>
                  </a:solidFill>
                </a:endParaRPr>
              </a:p>
            </p:txBody>
          </p:sp>
        </p:grpSp>
      </p:grpSp>
      <p:sp>
        <p:nvSpPr>
          <p:cNvPr id="28" name="文字方塊 27">
            <a:extLst>
              <a:ext uri="{FF2B5EF4-FFF2-40B4-BE49-F238E27FC236}">
                <a16:creationId xmlns:a16="http://schemas.microsoft.com/office/drawing/2014/main" id="{DBC8F21B-8469-4E10-9159-AE66E439ECB7}"/>
              </a:ext>
            </a:extLst>
          </p:cNvPr>
          <p:cNvSpPr txBox="1"/>
          <p:nvPr/>
        </p:nvSpPr>
        <p:spPr>
          <a:xfrm>
            <a:off x="5032145" y="4131507"/>
            <a:ext cx="3012363" cy="369332"/>
          </a:xfrm>
          <a:prstGeom prst="rect">
            <a:avLst/>
          </a:prstGeom>
          <a:solidFill>
            <a:schemeClr val="bg1"/>
          </a:solidFill>
        </p:spPr>
        <p:txBody>
          <a:bodyPr wrap="none" rtlCol="0">
            <a:spAutoFit/>
          </a:bodyPr>
          <a:lstStyle/>
          <a:p>
            <a:r>
              <a:rPr lang="zh-TW" altLang="en-US" dirty="0">
                <a:solidFill>
                  <a:srgbClr val="000000"/>
                </a:solidFill>
                <a:latin typeface="Times New Roman" panose="02020603050405020304" pitchFamily="18" charset="0"/>
                <a:ea typeface="+mn-ea"/>
                <a:cs typeface="Times New Roman" panose="02020603050405020304" pitchFamily="18" charset="0"/>
              </a:rPr>
              <a:t>▲ 嬰兒平躺之骨架偵測結果</a:t>
            </a:r>
            <a:endParaRPr lang="zh-TW" altLang="en-US" dirty="0">
              <a:solidFill>
                <a:srgbClr val="000000"/>
              </a:solidFill>
              <a:latin typeface="+mn-ea"/>
              <a:ea typeface="+mn-ea"/>
            </a:endParaRPr>
          </a:p>
        </p:txBody>
      </p:sp>
      <p:sp>
        <p:nvSpPr>
          <p:cNvPr id="29" name="文字方塊 28">
            <a:extLst>
              <a:ext uri="{FF2B5EF4-FFF2-40B4-BE49-F238E27FC236}">
                <a16:creationId xmlns:a16="http://schemas.microsoft.com/office/drawing/2014/main" id="{498B7129-7F8A-45B2-B6FE-2E44660D3316}"/>
              </a:ext>
            </a:extLst>
          </p:cNvPr>
          <p:cNvSpPr txBox="1"/>
          <p:nvPr/>
        </p:nvSpPr>
        <p:spPr>
          <a:xfrm>
            <a:off x="5220072" y="6368660"/>
            <a:ext cx="3012363" cy="369332"/>
          </a:xfrm>
          <a:prstGeom prst="rect">
            <a:avLst/>
          </a:prstGeom>
          <a:solidFill>
            <a:schemeClr val="bg1"/>
          </a:solidFill>
        </p:spPr>
        <p:txBody>
          <a:bodyPr wrap="none" rtlCol="0">
            <a:spAutoFit/>
          </a:bodyPr>
          <a:lstStyle/>
          <a:p>
            <a:r>
              <a:rPr lang="zh-TW" altLang="en-US" dirty="0">
                <a:solidFill>
                  <a:srgbClr val="000000"/>
                </a:solidFill>
                <a:latin typeface="Times New Roman" panose="02020603050405020304" pitchFamily="18" charset="0"/>
                <a:ea typeface="+mn-ea"/>
                <a:cs typeface="Times New Roman" panose="02020603050405020304" pitchFamily="18" charset="0"/>
              </a:rPr>
              <a:t>▲ 嬰兒趴躺之骨架偵測結果</a:t>
            </a:r>
            <a:endParaRPr lang="zh-TW" altLang="en-US" dirty="0">
              <a:solidFill>
                <a:srgbClr val="000000"/>
              </a:solidFill>
              <a:latin typeface="+mn-ea"/>
              <a:ea typeface="+mn-ea"/>
            </a:endParaRPr>
          </a:p>
        </p:txBody>
      </p:sp>
    </p:spTree>
    <p:extLst>
      <p:ext uri="{BB962C8B-B14F-4D97-AF65-F5344CB8AC3E}">
        <p14:creationId xmlns:p14="http://schemas.microsoft.com/office/powerpoint/2010/main" val="10092192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(2/6)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35</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zh-TW" altLang="en-US" b="1" dirty="0">
                <a:solidFill>
                  <a:srgbClr val="000000"/>
                </a:solidFill>
              </a:rPr>
              <a:t>骨架圖相似</a:t>
            </a:r>
            <a:endParaRPr lang="en-US" altLang="zh-TW" b="1"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不同動作且不同視角</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目標：</a:t>
            </a:r>
            <a:r>
              <a:rPr lang="zh-TW" altLang="en-US" dirty="0">
                <a:solidFill>
                  <a:srgbClr val="C00000"/>
                </a:solidFill>
              </a:rPr>
              <a:t>非限定視角</a:t>
            </a:r>
            <a:r>
              <a:rPr lang="zh-TW" altLang="en-US" dirty="0">
                <a:solidFill>
                  <a:srgbClr val="000000"/>
                </a:solidFill>
              </a:rPr>
              <a:t>辨識</a:t>
            </a:r>
            <a:endParaRPr lang="en-US" altLang="zh-TW" dirty="0">
              <a:solidFill>
                <a:srgbClr val="000000"/>
              </a:solidFill>
            </a:endParaRPr>
          </a:p>
        </p:txBody>
      </p:sp>
      <p:grpSp>
        <p:nvGrpSpPr>
          <p:cNvPr id="3" name="群組 2">
            <a:extLst>
              <a:ext uri="{FF2B5EF4-FFF2-40B4-BE49-F238E27FC236}">
                <a16:creationId xmlns:a16="http://schemas.microsoft.com/office/drawing/2014/main" id="{659C3DB4-DADE-44F2-BD36-215E8626A5D7}"/>
              </a:ext>
            </a:extLst>
          </p:cNvPr>
          <p:cNvGrpSpPr/>
          <p:nvPr/>
        </p:nvGrpSpPr>
        <p:grpSpPr>
          <a:xfrm>
            <a:off x="4702560" y="3429000"/>
            <a:ext cx="4403961" cy="2555379"/>
            <a:chOff x="2457604" y="3720273"/>
            <a:chExt cx="4403961" cy="2555379"/>
          </a:xfrm>
        </p:grpSpPr>
        <p:sp>
          <p:nvSpPr>
            <p:cNvPr id="17" name="內容版面配置區 2">
              <a:extLst>
                <a:ext uri="{FF2B5EF4-FFF2-40B4-BE49-F238E27FC236}">
                  <a16:creationId xmlns:a16="http://schemas.microsoft.com/office/drawing/2014/main" id="{B4EF52F6-CC5A-4F1C-BE42-921768CF71E5}"/>
                </a:ext>
              </a:extLst>
            </p:cNvPr>
            <p:cNvSpPr txBox="1">
              <a:spLocks/>
            </p:cNvSpPr>
            <p:nvPr/>
          </p:nvSpPr>
          <p:spPr bwMode="auto">
            <a:xfrm>
              <a:off x="2457604" y="5885952"/>
              <a:ext cx="213395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俯視嬰兒躺姿</a:t>
              </a:r>
              <a:endParaRPr lang="en-US" altLang="zh-TW" sz="2000" dirty="0">
                <a:solidFill>
                  <a:srgbClr val="000000"/>
                </a:solidFill>
              </a:endParaRPr>
            </a:p>
          </p:txBody>
        </p:sp>
        <p:sp>
          <p:nvSpPr>
            <p:cNvPr id="18" name="內容版面配置區 2">
              <a:extLst>
                <a:ext uri="{FF2B5EF4-FFF2-40B4-BE49-F238E27FC236}">
                  <a16:creationId xmlns:a16="http://schemas.microsoft.com/office/drawing/2014/main" id="{FEB42BC0-41D8-4C82-8EC9-8FB98E95E7EC}"/>
                </a:ext>
              </a:extLst>
            </p:cNvPr>
            <p:cNvSpPr txBox="1">
              <a:spLocks/>
            </p:cNvSpPr>
            <p:nvPr/>
          </p:nvSpPr>
          <p:spPr bwMode="auto">
            <a:xfrm>
              <a:off x="4727608" y="5876888"/>
              <a:ext cx="213395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zh-TW" altLang="en-US" sz="2000" dirty="0">
                  <a:solidFill>
                    <a:srgbClr val="000000"/>
                  </a:solidFill>
                </a:rPr>
                <a:t>平視嬰兒坐姿</a:t>
              </a:r>
              <a:endParaRPr lang="en-US" altLang="zh-TW" sz="2000" dirty="0">
                <a:solidFill>
                  <a:srgbClr val="000000"/>
                </a:solidFill>
              </a:endParaRPr>
            </a:p>
          </p:txBody>
        </p:sp>
        <p:pic>
          <p:nvPicPr>
            <p:cNvPr id="7" name="圖片 6">
              <a:extLst>
                <a:ext uri="{FF2B5EF4-FFF2-40B4-BE49-F238E27FC236}">
                  <a16:creationId xmlns:a16="http://schemas.microsoft.com/office/drawing/2014/main" id="{ED0AAF75-7312-4FBB-9055-F707A7B6EC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66380" y="3720273"/>
              <a:ext cx="1332837" cy="2160000"/>
            </a:xfrm>
            <a:prstGeom prst="rect">
              <a:avLst/>
            </a:prstGeom>
          </p:spPr>
        </p:pic>
        <p:pic>
          <p:nvPicPr>
            <p:cNvPr id="11" name="圖片 10">
              <a:extLst>
                <a:ext uri="{FF2B5EF4-FFF2-40B4-BE49-F238E27FC236}">
                  <a16:creationId xmlns:a16="http://schemas.microsoft.com/office/drawing/2014/main" id="{A3CC53C5-1EBF-40B0-B46D-22C452ACAE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88474" y="3720273"/>
              <a:ext cx="1272215" cy="2160000"/>
            </a:xfrm>
            <a:prstGeom prst="rect">
              <a:avLst/>
            </a:prstGeom>
          </p:spPr>
        </p:pic>
      </p:grpSp>
      <p:sp>
        <p:nvSpPr>
          <p:cNvPr id="10" name="文字方塊 9">
            <a:extLst>
              <a:ext uri="{FF2B5EF4-FFF2-40B4-BE49-F238E27FC236}">
                <a16:creationId xmlns:a16="http://schemas.microsoft.com/office/drawing/2014/main" id="{EDCCB41B-E4C1-430F-91E4-79F5574E9A81}"/>
              </a:ext>
            </a:extLst>
          </p:cNvPr>
          <p:cNvSpPr txBox="1"/>
          <p:nvPr/>
        </p:nvSpPr>
        <p:spPr>
          <a:xfrm>
            <a:off x="5167527" y="6011863"/>
            <a:ext cx="3474028" cy="369332"/>
          </a:xfrm>
          <a:prstGeom prst="rect">
            <a:avLst/>
          </a:prstGeom>
          <a:solidFill>
            <a:schemeClr val="bg1"/>
          </a:solidFill>
        </p:spPr>
        <p:txBody>
          <a:bodyPr wrap="none" rtlCol="0">
            <a:spAutoFit/>
          </a:bodyPr>
          <a:lstStyle/>
          <a:p>
            <a:r>
              <a:rPr lang="zh-TW" altLang="en-US" dirty="0">
                <a:solidFill>
                  <a:srgbClr val="000000"/>
                </a:solidFill>
                <a:latin typeface="Times New Roman" panose="02020603050405020304" pitchFamily="18" charset="0"/>
                <a:ea typeface="+mn-ea"/>
                <a:cs typeface="Times New Roman" panose="02020603050405020304" pitchFamily="18" charset="0"/>
              </a:rPr>
              <a:t>▲ 不同視角之嬰兒骨架偵測結果</a:t>
            </a:r>
            <a:endParaRPr lang="zh-TW" altLang="en-US" dirty="0">
              <a:solidFill>
                <a:srgbClr val="000000"/>
              </a:solidFill>
              <a:latin typeface="+mn-ea"/>
              <a:ea typeface="+mn-ea"/>
            </a:endParaRPr>
          </a:p>
        </p:txBody>
      </p:sp>
    </p:spTree>
    <p:extLst>
      <p:ext uri="{BB962C8B-B14F-4D97-AF65-F5344CB8AC3E}">
        <p14:creationId xmlns:p14="http://schemas.microsoft.com/office/powerpoint/2010/main" val="188771133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(3/6)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改為基於深度學習技術</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模型訓練：辨識四種嬰兒基礎姿勢</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C00000"/>
                </a:solidFill>
              </a:rPr>
              <a:t>自製資料集</a:t>
            </a:r>
            <a:r>
              <a:rPr lang="zh-TW" altLang="en-US" dirty="0">
                <a:solidFill>
                  <a:srgbClr val="000000"/>
                </a:solidFill>
              </a:rPr>
              <a:t>：蒐集網路真實嬰兒臉部影像</a:t>
            </a:r>
          </a:p>
        </p:txBody>
      </p:sp>
      <p:sp>
        <p:nvSpPr>
          <p:cNvPr id="7" name="文字方塊 6">
            <a:extLst>
              <a:ext uri="{FF2B5EF4-FFF2-40B4-BE49-F238E27FC236}">
                <a16:creationId xmlns:a16="http://schemas.microsoft.com/office/drawing/2014/main" id="{C74EBEB9-2736-4FCB-AF5C-A1513B6E6419}"/>
              </a:ext>
            </a:extLst>
          </p:cNvPr>
          <p:cNvSpPr txBox="1"/>
          <p:nvPr/>
        </p:nvSpPr>
        <p:spPr>
          <a:xfrm>
            <a:off x="3527483" y="6102729"/>
            <a:ext cx="2089033" cy="369332"/>
          </a:xfrm>
          <a:prstGeom prst="rect">
            <a:avLst/>
          </a:prstGeom>
          <a:solidFill>
            <a:schemeClr val="bg1"/>
          </a:solidFill>
        </p:spPr>
        <p:txBody>
          <a:bodyPr wrap="none" rtlCol="0">
            <a:spAutoFit/>
          </a:bodyPr>
          <a:lstStyle/>
          <a:p>
            <a:r>
              <a:rPr lang="zh-TW" altLang="en-US" dirty="0">
                <a:solidFill>
                  <a:srgbClr val="000000"/>
                </a:solidFill>
                <a:latin typeface="Times New Roman" panose="02020603050405020304" pitchFamily="18" charset="0"/>
                <a:ea typeface="+mn-ea"/>
                <a:cs typeface="Times New Roman" panose="02020603050405020304" pitchFamily="18" charset="0"/>
              </a:rPr>
              <a:t>▲ 姿勢辨識流程圖</a:t>
            </a:r>
            <a:endParaRPr lang="zh-TW" altLang="en-US" dirty="0">
              <a:solidFill>
                <a:srgbClr val="000000"/>
              </a:solidFill>
              <a:latin typeface="+mn-ea"/>
              <a:ea typeface="+mn-ea"/>
            </a:endParaRPr>
          </a:p>
        </p:txBody>
      </p:sp>
      <p:pic>
        <p:nvPicPr>
          <p:cNvPr id="8" name="圖片 7">
            <a:extLst>
              <a:ext uri="{FF2B5EF4-FFF2-40B4-BE49-F238E27FC236}">
                <a16:creationId xmlns:a16="http://schemas.microsoft.com/office/drawing/2014/main" id="{BB5A2AB0-7F6A-4924-832D-B405BF418A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40084"/>
            <a:ext cx="9144000" cy="2462645"/>
          </a:xfrm>
          <a:prstGeom prst="rect">
            <a:avLst/>
          </a:prstGeom>
        </p:spPr>
      </p:pic>
      <p:sp>
        <p:nvSpPr>
          <p:cNvPr id="9" name="矩形 8">
            <a:extLst>
              <a:ext uri="{FF2B5EF4-FFF2-40B4-BE49-F238E27FC236}">
                <a16:creationId xmlns:a16="http://schemas.microsoft.com/office/drawing/2014/main" id="{E5A08C68-7CAB-44C7-8D69-EE94186EF93B}"/>
              </a:ext>
            </a:extLst>
          </p:cNvPr>
          <p:cNvSpPr/>
          <p:nvPr/>
        </p:nvSpPr>
        <p:spPr>
          <a:xfrm>
            <a:off x="4282440" y="3596640"/>
            <a:ext cx="1783080" cy="2506089"/>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11303675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(4/6)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37</a:t>
            </a:fld>
            <a:endParaRPr lang="zh-TW" altLang="en-US"/>
          </a:p>
        </p:txBody>
      </p:sp>
      <p:graphicFrame>
        <p:nvGraphicFramePr>
          <p:cNvPr id="9" name="表格 8">
            <a:extLst>
              <a:ext uri="{FF2B5EF4-FFF2-40B4-BE49-F238E27FC236}">
                <a16:creationId xmlns:a16="http://schemas.microsoft.com/office/drawing/2014/main" id="{A034E74D-14F5-45E9-8062-9E96E9F62233}"/>
              </a:ext>
            </a:extLst>
          </p:cNvPr>
          <p:cNvGraphicFramePr>
            <a:graphicFrameLocks noGrp="1"/>
          </p:cNvGraphicFramePr>
          <p:nvPr>
            <p:extLst>
              <p:ext uri="{D42A27DB-BD31-4B8C-83A1-F6EECF244321}">
                <p14:modId xmlns:p14="http://schemas.microsoft.com/office/powerpoint/2010/main" val="3123211209"/>
              </p:ext>
            </p:extLst>
          </p:nvPr>
        </p:nvGraphicFramePr>
        <p:xfrm>
          <a:off x="716466" y="1467707"/>
          <a:ext cx="8137092" cy="4913621"/>
        </p:xfrm>
        <a:graphic>
          <a:graphicData uri="http://schemas.openxmlformats.org/drawingml/2006/table">
            <a:tbl>
              <a:tblPr firstRow="1" firstCol="1" bandRow="1">
                <a:tableStyleId>{912C8C85-51F0-491E-9774-3900AFEF0FD7}</a:tableStyleId>
              </a:tblPr>
              <a:tblGrid>
                <a:gridCol w="1080120">
                  <a:extLst>
                    <a:ext uri="{9D8B030D-6E8A-4147-A177-3AD203B41FA5}">
                      <a16:colId xmlns:a16="http://schemas.microsoft.com/office/drawing/2014/main" val="1568932550"/>
                    </a:ext>
                  </a:extLst>
                </a:gridCol>
                <a:gridCol w="1005092">
                  <a:extLst>
                    <a:ext uri="{9D8B030D-6E8A-4147-A177-3AD203B41FA5}">
                      <a16:colId xmlns:a16="http://schemas.microsoft.com/office/drawing/2014/main" val="178370344"/>
                    </a:ext>
                  </a:extLst>
                </a:gridCol>
                <a:gridCol w="2487300">
                  <a:extLst>
                    <a:ext uri="{9D8B030D-6E8A-4147-A177-3AD203B41FA5}">
                      <a16:colId xmlns:a16="http://schemas.microsoft.com/office/drawing/2014/main" val="2509292609"/>
                    </a:ext>
                  </a:extLst>
                </a:gridCol>
                <a:gridCol w="1885630">
                  <a:extLst>
                    <a:ext uri="{9D8B030D-6E8A-4147-A177-3AD203B41FA5}">
                      <a16:colId xmlns:a16="http://schemas.microsoft.com/office/drawing/2014/main" val="896988381"/>
                    </a:ext>
                  </a:extLst>
                </a:gridCol>
                <a:gridCol w="772800">
                  <a:extLst>
                    <a:ext uri="{9D8B030D-6E8A-4147-A177-3AD203B41FA5}">
                      <a16:colId xmlns:a16="http://schemas.microsoft.com/office/drawing/2014/main" val="1543705749"/>
                    </a:ext>
                  </a:extLst>
                </a:gridCol>
                <a:gridCol w="906150">
                  <a:extLst>
                    <a:ext uri="{9D8B030D-6E8A-4147-A177-3AD203B41FA5}">
                      <a16:colId xmlns:a16="http://schemas.microsoft.com/office/drawing/2014/main" val="2966968193"/>
                    </a:ext>
                  </a:extLst>
                </a:gridCol>
              </a:tblGrid>
              <a:tr h="391691">
                <a:tc rowSpan="6">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嬰兒姿勢</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資料集</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（四類）</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zh-TW" altLang="en-US" sz="1800" b="0" kern="100" dirty="0">
                          <a:effectLst/>
                          <a:latin typeface="Times New Roman" panose="02020603050405020304" pitchFamily="18" charset="0"/>
                          <a:ea typeface="標楷體" panose="03000509000000000000" pitchFamily="65" charset="-120"/>
                          <a:cs typeface="Times New Roman" panose="02020603050405020304" pitchFamily="18" charset="0"/>
                        </a:rPr>
                        <a:t>類別</a:t>
                      </a:r>
                      <a:endParaRPr lang="zh-TW" sz="18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rgbClr val="8AB98A"/>
                    </a:solidFill>
                  </a:tcPr>
                </a:tc>
                <a:tc>
                  <a:txBody>
                    <a:bodyPr/>
                    <a:lstStyle/>
                    <a:p>
                      <a:pPr algn="ctr">
                        <a:lnSpc>
                          <a:spcPct val="100000"/>
                        </a:lnSpc>
                        <a:spcAft>
                          <a:spcPts val="0"/>
                        </a:spcAft>
                      </a:pPr>
                      <a:r>
                        <a:rPr lang="zh-TW" altLang="en-US" sz="1800" b="0" kern="100" dirty="0">
                          <a:effectLst/>
                          <a:latin typeface="Times New Roman" panose="02020603050405020304" pitchFamily="18" charset="0"/>
                          <a:ea typeface="標楷體" panose="03000509000000000000" pitchFamily="65" charset="-120"/>
                          <a:cs typeface="Times New Roman" panose="02020603050405020304" pitchFamily="18" charset="0"/>
                        </a:rPr>
                        <a:t>定義</a:t>
                      </a:r>
                      <a:endParaRPr lang="zh-TW" sz="18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rgbClr val="8AB98A"/>
                    </a:solidFill>
                  </a:tcPr>
                </a:tc>
                <a:tc>
                  <a:txBody>
                    <a:bodyPr/>
                    <a:lstStyle/>
                    <a:p>
                      <a:pPr algn="ctr">
                        <a:lnSpc>
                          <a:spcPct val="100000"/>
                        </a:lnSpc>
                        <a:spcAft>
                          <a:spcPts val="0"/>
                        </a:spcAft>
                      </a:pPr>
                      <a:r>
                        <a:rPr lang="zh-TW" altLang="en-US" sz="1800" b="0" kern="100" dirty="0">
                          <a:effectLst/>
                          <a:latin typeface="Times New Roman" panose="02020603050405020304" pitchFamily="18" charset="0"/>
                          <a:ea typeface="標楷體" panose="03000509000000000000" pitchFamily="65" charset="-120"/>
                          <a:cs typeface="Times New Roman" panose="02020603050405020304" pitchFamily="18" charset="0"/>
                        </a:rPr>
                        <a:t>圖例</a:t>
                      </a:r>
                      <a:endParaRPr lang="zh-TW" sz="18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rgbClr val="8AB98A"/>
                    </a:solidFill>
                  </a:tcPr>
                </a:tc>
                <a:tc>
                  <a:txBody>
                    <a:bodyPr/>
                    <a:lstStyle/>
                    <a:p>
                      <a:pPr algn="ctr">
                        <a:lnSpc>
                          <a:spcPct val="100000"/>
                        </a:lnSpc>
                        <a:spcAft>
                          <a:spcPts val="0"/>
                        </a:spcAft>
                      </a:pPr>
                      <a:r>
                        <a:rPr lang="zh-TW" altLang="en-US" sz="1800" b="0" kern="100" dirty="0">
                          <a:effectLst/>
                          <a:latin typeface="Times New Roman" panose="02020603050405020304" pitchFamily="18" charset="0"/>
                          <a:ea typeface="標楷體" panose="03000509000000000000" pitchFamily="65" charset="-120"/>
                          <a:cs typeface="Times New Roman" panose="02020603050405020304" pitchFamily="18" charset="0"/>
                        </a:rPr>
                        <a:t>張數</a:t>
                      </a:r>
                      <a:endParaRPr lang="zh-TW" sz="18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rgbClr val="8AB98A"/>
                    </a:solidFill>
                  </a:tcPr>
                </a:tc>
                <a:tc>
                  <a:txBody>
                    <a:bodyPr/>
                    <a:lstStyle/>
                    <a:p>
                      <a:pPr algn="ctr">
                        <a:lnSpc>
                          <a:spcPct val="100000"/>
                        </a:lnSpc>
                        <a:spcAft>
                          <a:spcPts val="0"/>
                        </a:spcAft>
                      </a:pPr>
                      <a:r>
                        <a:rPr lang="zh-TW" altLang="en-US" sz="1800" b="0" kern="100" dirty="0">
                          <a:effectLst/>
                          <a:latin typeface="Times New Roman" panose="02020603050405020304" pitchFamily="18" charset="0"/>
                          <a:ea typeface="標楷體" panose="03000509000000000000" pitchFamily="65" charset="-120"/>
                          <a:cs typeface="Times New Roman" panose="02020603050405020304" pitchFamily="18" charset="0"/>
                        </a:rPr>
                        <a:t>比例</a:t>
                      </a:r>
                      <a:endParaRPr lang="zh-TW" sz="18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rgbClr val="8AB98A"/>
                    </a:solidFill>
                  </a:tcPr>
                </a:tc>
                <a:extLst>
                  <a:ext uri="{0D108BD9-81ED-4DB2-BD59-A6C34878D82A}">
                    <a16:rowId xmlns:a16="http://schemas.microsoft.com/office/drawing/2014/main" val="2350716510"/>
                  </a:ext>
                </a:extLst>
              </a:tr>
              <a:tr h="919357">
                <a:tc vMerge="1">
                  <a:txBody>
                    <a:bodyPr/>
                    <a:lstStyle/>
                    <a:p>
                      <a:pPr marL="0" algn="ctr" defTabSz="914400" rtl="0" eaLnBrk="1" latinLnBrk="0" hangingPunct="1">
                        <a:lnSpc>
                          <a:spcPct val="100000"/>
                        </a:lnSpc>
                        <a:spcAft>
                          <a:spcPts val="0"/>
                        </a:spcAft>
                      </a:pPr>
                      <a:endParaRPr lang="zh-TW" altLang="en-US" sz="1800" b="0"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zh-TW" altLang="en-US" sz="1800" b="1" kern="1200" dirty="0">
                          <a:solidFill>
                            <a:srgbClr val="C00000"/>
                          </a:solidFill>
                          <a:latin typeface="+mn-lt"/>
                          <a:ea typeface="+mn-ea"/>
                          <a:cs typeface="Times New Roman" panose="02020603050405020304" pitchFamily="18" charset="0"/>
                        </a:rPr>
                        <a:t>正躺</a:t>
                      </a:r>
                    </a:p>
                  </a:txBody>
                  <a:tcPr marL="72075" marR="72075" marT="0" marB="0" anchor="ctr"/>
                </a:tc>
                <a:tc>
                  <a:txBody>
                    <a:bodyPr/>
                    <a:lstStyle/>
                    <a:p>
                      <a:pPr marL="0" algn="ctr" defTabSz="914400" rtl="0" eaLnBrk="1" latinLnBrk="0" hangingPunct="1">
                        <a:lnSpc>
                          <a:spcPct val="100000"/>
                        </a:lnSpc>
                        <a:spcAft>
                          <a:spcPts val="0"/>
                        </a:spcAft>
                      </a:pPr>
                      <a:r>
                        <a:rPr lang="zh-TW" altLang="en-US" dirty="0">
                          <a:solidFill>
                            <a:srgbClr val="000000"/>
                          </a:solidFill>
                        </a:rPr>
                        <a:t>腹部面朝上，</a:t>
                      </a:r>
                      <a:endParaRPr lang="en-US" altLang="zh-TW" dirty="0">
                        <a:solidFill>
                          <a:srgbClr val="000000"/>
                        </a:solidFill>
                      </a:endParaRPr>
                    </a:p>
                    <a:p>
                      <a:pPr marL="0" algn="ctr" defTabSz="914400" rtl="0" eaLnBrk="1" latinLnBrk="0" hangingPunct="1">
                        <a:lnSpc>
                          <a:spcPct val="100000"/>
                        </a:lnSpc>
                        <a:spcAft>
                          <a:spcPts val="0"/>
                        </a:spcAft>
                      </a:pPr>
                      <a:r>
                        <a:rPr lang="zh-TW" altLang="en-US" dirty="0">
                          <a:solidFill>
                            <a:srgbClr val="000000"/>
                          </a:solidFill>
                        </a:rPr>
                        <a:t>背部貼於水平面</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ltLang="zh-TW" sz="1800" b="0" kern="1200" dirty="0">
                          <a:solidFill>
                            <a:srgbClr val="000000"/>
                          </a:solidFill>
                          <a:latin typeface="+mn-lt"/>
                          <a:ea typeface="+mn-ea"/>
                          <a:cs typeface="Times New Roman" panose="02020603050405020304" pitchFamily="18" charset="0"/>
                        </a:rPr>
                        <a:t>3774</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altLang="zh-TW" sz="1800" b="0" kern="1200" dirty="0">
                          <a:solidFill>
                            <a:srgbClr val="000000"/>
                          </a:solidFill>
                          <a:latin typeface="+mn-lt"/>
                          <a:ea typeface="+mn-ea"/>
                          <a:cs typeface="Times New Roman" panose="02020603050405020304" pitchFamily="18" charset="0"/>
                        </a:rPr>
                        <a:t>24.48%</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3148875907"/>
                  </a:ext>
                </a:extLst>
              </a:tr>
              <a:tr h="919357">
                <a:tc vMerge="1">
                  <a:txBody>
                    <a:bodyPr/>
                    <a:lstStyle/>
                    <a:p>
                      <a:endParaRPr lang="zh-TW"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1" dirty="0">
                          <a:solidFill>
                            <a:srgbClr val="C00000"/>
                          </a:solidFill>
                        </a:rPr>
                        <a:t>趴躺</a:t>
                      </a:r>
                      <a:endParaRPr lang="en-US" altLang="zh-TW" sz="1800" b="1"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rgbClr val="000000"/>
                          </a:solidFill>
                        </a:rPr>
                        <a:t>腹部面朝下，</a:t>
                      </a:r>
                      <a:endParaRPr lang="en-US" altLang="zh-TW" dirty="0">
                        <a:solidFill>
                          <a:srgbClr val="00000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rgbClr val="000000"/>
                          </a:solidFill>
                        </a:rPr>
                        <a:t>含趴睡及爬行等</a:t>
                      </a:r>
                      <a:endParaRPr lang="en-US" altLang="zh-TW"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indent="0" algn="l" defTabSz="914400" rtl="0" eaLnBrk="1" latinLnBrk="0" hangingPunct="1">
                        <a:lnSpc>
                          <a:spcPct val="100000"/>
                        </a:lnSpc>
                        <a:spcAft>
                          <a:spcPts val="0"/>
                        </a:spcAft>
                        <a:buFont typeface="Wingdings" panose="05000000000000000000" pitchFamily="2" charset="2"/>
                        <a:buNone/>
                      </a:pPr>
                      <a:endParaRPr lang="zh-TW" altLang="en-US" sz="1800" b="0" kern="1200" dirty="0">
                        <a:solidFill>
                          <a:srgbClr val="41462C"/>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3921</a:t>
                      </a:r>
                      <a:endParaRPr lang="zh-TW" altLang="en-US"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altLang="zh-TW" sz="1800" b="0" kern="1200" dirty="0">
                          <a:solidFill>
                            <a:srgbClr val="000000"/>
                          </a:solidFill>
                          <a:latin typeface="+mn-lt"/>
                          <a:ea typeface="+mn-ea"/>
                          <a:cs typeface="Times New Roman" panose="02020603050405020304" pitchFamily="18" charset="0"/>
                        </a:rPr>
                        <a:t>25.43%</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4111840000"/>
                  </a:ext>
                </a:extLst>
              </a:tr>
              <a:tr h="1173675">
                <a:tc vMerge="1">
                  <a:txBody>
                    <a:bodyPr/>
                    <a:lstStyle/>
                    <a:p>
                      <a:endParaRPr lang="zh-TW"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1" kern="1200" dirty="0">
                          <a:solidFill>
                            <a:srgbClr val="C00000"/>
                          </a:solidFill>
                          <a:latin typeface="+mn-lt"/>
                          <a:ea typeface="+mn-ea"/>
                          <a:cs typeface="Times New Roman" panose="02020603050405020304" pitchFamily="18" charset="0"/>
                        </a:rPr>
                        <a:t>坐姿</a:t>
                      </a: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rgbClr val="000000"/>
                          </a:solidFill>
                        </a:rPr>
                        <a:t>臀部貼於水平面，</a:t>
                      </a:r>
                      <a:endParaRPr lang="en-US" altLang="zh-TW" dirty="0">
                        <a:solidFill>
                          <a:srgbClr val="00000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rgbClr val="000000"/>
                          </a:solidFill>
                        </a:rPr>
                        <a:t>背部未貼於同平面</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indent="0" algn="l" defTabSz="914400" rtl="0" eaLnBrk="1" latinLnBrk="0" hangingPunct="1">
                        <a:lnSpc>
                          <a:spcPct val="100000"/>
                        </a:lnSpc>
                        <a:spcAft>
                          <a:spcPts val="0"/>
                        </a:spcAft>
                        <a:buFont typeface="Wingdings" panose="05000000000000000000" pitchFamily="2" charset="2"/>
                        <a:buNone/>
                      </a:pP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3900</a:t>
                      </a: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25.30%</a:t>
                      </a:r>
                    </a:p>
                  </a:txBody>
                  <a:tcPr marL="72075" marR="72075" marT="0" marB="0" anchor="ctr"/>
                </a:tc>
                <a:extLst>
                  <a:ext uri="{0D108BD9-81ED-4DB2-BD59-A6C34878D82A}">
                    <a16:rowId xmlns:a16="http://schemas.microsoft.com/office/drawing/2014/main" val="2623626672"/>
                  </a:ext>
                </a:extLst>
              </a:tr>
              <a:tr h="1173675">
                <a:tc vMerge="1">
                  <a:txBody>
                    <a:bodyPr/>
                    <a:lstStyle/>
                    <a:p>
                      <a:endParaRPr lang="zh-TW"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1" kern="1200" dirty="0">
                          <a:solidFill>
                            <a:srgbClr val="C00000"/>
                          </a:solidFill>
                          <a:latin typeface="+mn-lt"/>
                          <a:ea typeface="+mn-ea"/>
                          <a:cs typeface="Times New Roman" panose="02020603050405020304" pitchFamily="18" charset="0"/>
                        </a:rPr>
                        <a:t>站立</a:t>
                      </a: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0" kern="1200" dirty="0">
                          <a:solidFill>
                            <a:srgbClr val="000000"/>
                          </a:solidFill>
                          <a:latin typeface="+mn-lt"/>
                          <a:ea typeface="+mn-ea"/>
                          <a:cs typeface="Times New Roman" panose="02020603050405020304" pitchFamily="18" charset="0"/>
                        </a:rPr>
                        <a:t>腳掌貼於水平面，</a:t>
                      </a:r>
                      <a:endParaRPr lang="en-US" altLang="zh-TW" sz="1800" b="0" kern="1200" dirty="0">
                        <a:solidFill>
                          <a:srgbClr val="000000"/>
                        </a:solidFill>
                        <a:latin typeface="+mn-lt"/>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0" kern="1200" dirty="0">
                          <a:solidFill>
                            <a:srgbClr val="000000"/>
                          </a:solidFill>
                          <a:latin typeface="+mn-lt"/>
                          <a:ea typeface="+mn-ea"/>
                          <a:cs typeface="Times New Roman" panose="02020603050405020304" pitchFamily="18" charset="0"/>
                        </a:rPr>
                        <a:t>腹背部皆未平行此平面</a:t>
                      </a:r>
                    </a:p>
                  </a:txBody>
                  <a:tcPr marL="72075" marR="72075" marT="0" marB="0" anchor="ctr"/>
                </a:tc>
                <a:tc>
                  <a:txBody>
                    <a:bodyPr/>
                    <a:lstStyle/>
                    <a:p>
                      <a:pPr marL="0" indent="0" algn="l" defTabSz="914400" rtl="0" eaLnBrk="1" latinLnBrk="0" hangingPunct="1">
                        <a:lnSpc>
                          <a:spcPct val="100000"/>
                        </a:lnSpc>
                        <a:spcAft>
                          <a:spcPts val="0"/>
                        </a:spcAft>
                        <a:buFont typeface="Wingdings" panose="05000000000000000000" pitchFamily="2" charset="2"/>
                        <a:buNone/>
                      </a:pP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3821</a:t>
                      </a: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24.79%</a:t>
                      </a:r>
                    </a:p>
                  </a:txBody>
                  <a:tcPr marL="72075" marR="72075" marT="0" marB="0" anchor="ctr"/>
                </a:tc>
                <a:extLst>
                  <a:ext uri="{0D108BD9-81ED-4DB2-BD59-A6C34878D82A}">
                    <a16:rowId xmlns:a16="http://schemas.microsoft.com/office/drawing/2014/main" val="4253851212"/>
                  </a:ext>
                </a:extLst>
              </a:tr>
              <a:tr h="335866">
                <a:tc vMerge="1">
                  <a:txBody>
                    <a:bodyPr/>
                    <a:lstStyle/>
                    <a:p>
                      <a:pPr marL="0" algn="ctr" defTabSz="914400" rtl="0" eaLnBrk="1" latinLnBrk="0" hangingPunct="1">
                        <a:lnSpc>
                          <a:spcPct val="100000"/>
                        </a:lnSpc>
                        <a:spcAft>
                          <a:spcPts val="0"/>
                        </a:spcAft>
                      </a:pPr>
                      <a:endParaRPr lang="zh-TW" altLang="en-US" sz="1800" b="1"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zh-TW" altLang="en-US" sz="1800" b="0" kern="1200" dirty="0">
                          <a:solidFill>
                            <a:srgbClr val="000000"/>
                          </a:solidFill>
                          <a:latin typeface="+mn-lt"/>
                          <a:ea typeface="+mn-ea"/>
                          <a:cs typeface="Times New Roman" panose="02020603050405020304" pitchFamily="18" charset="0"/>
                        </a:rPr>
                        <a:t>總和</a:t>
                      </a:r>
                    </a:p>
                  </a:txBody>
                  <a:tcPr marL="72075" marR="72075" marT="0" marB="0" anchor="ctr"/>
                </a:tc>
                <a:tc>
                  <a:txBody>
                    <a:bodyPr/>
                    <a:lstStyle/>
                    <a:p>
                      <a:pPr marL="0" algn="ctr" defTabSz="914400" rtl="0" eaLnBrk="1" latinLnBrk="0" hangingPunct="1">
                        <a:lnSpc>
                          <a:spcPct val="100000"/>
                        </a:lnSpc>
                        <a:spcAft>
                          <a:spcPts val="0"/>
                        </a:spcAft>
                      </a:pPr>
                      <a:endParaRPr lang="zh-TW" altLang="en-US" sz="1800" b="1"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342900" indent="-342900" algn="l" defTabSz="914400" rtl="0" eaLnBrk="1" latinLnBrk="0" hangingPunct="1">
                        <a:lnSpc>
                          <a:spcPct val="100000"/>
                        </a:lnSpc>
                        <a:spcAft>
                          <a:spcPts val="0"/>
                        </a:spcAft>
                        <a:buFont typeface="+mj-lt"/>
                        <a:buAutoNum type="circleNumWdWhitePlain"/>
                      </a:pPr>
                      <a:endParaRPr lang="en-US" altLang="zh-TW" sz="1800" b="1" kern="1200" dirty="0">
                        <a:solidFill>
                          <a:srgbClr val="41462C"/>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1" kern="1200" dirty="0">
                          <a:solidFill>
                            <a:srgbClr val="C00000"/>
                          </a:solidFill>
                          <a:latin typeface="Times New Roman" panose="02020603050405020304" pitchFamily="18" charset="0"/>
                          <a:ea typeface="+mn-ea"/>
                          <a:cs typeface="Times New Roman" panose="02020603050405020304" pitchFamily="18" charset="0"/>
                        </a:rPr>
                        <a:t>15416</a:t>
                      </a:r>
                    </a:p>
                  </a:txBody>
                  <a:tcPr marL="72075" marR="72075" marT="0" marB="0" anchor="ctr"/>
                </a:tc>
                <a:tc>
                  <a:txBody>
                    <a:bodyPr/>
                    <a:lstStyle/>
                    <a:p>
                      <a:pPr marL="0" indent="0" algn="ctr" defTabSz="914400" rtl="0" eaLnBrk="1" latinLnBrk="0" hangingPunct="1">
                        <a:lnSpc>
                          <a:spcPct val="100000"/>
                        </a:lnSpc>
                        <a:spcAft>
                          <a:spcPts val="0"/>
                        </a:spcAft>
                        <a:buFont typeface="+mj-lt"/>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100%</a:t>
                      </a:r>
                    </a:p>
                  </a:txBody>
                  <a:tcPr marL="72075" marR="72075" marT="0" marB="0" anchor="ctr"/>
                </a:tc>
                <a:extLst>
                  <a:ext uri="{0D108BD9-81ED-4DB2-BD59-A6C34878D82A}">
                    <a16:rowId xmlns:a16="http://schemas.microsoft.com/office/drawing/2014/main" val="1323212923"/>
                  </a:ext>
                </a:extLst>
              </a:tr>
            </a:tbl>
          </a:graphicData>
        </a:graphic>
      </p:graphicFrame>
      <p:pic>
        <p:nvPicPr>
          <p:cNvPr id="14" name="圖片 13">
            <a:extLst>
              <a:ext uri="{FF2B5EF4-FFF2-40B4-BE49-F238E27FC236}">
                <a16:creationId xmlns:a16="http://schemas.microsoft.com/office/drawing/2014/main" id="{2A8579DA-C85C-4A8F-BA5F-6BB07420632B}"/>
              </a:ext>
            </a:extLst>
          </p:cNvPr>
          <p:cNvPicPr>
            <a:picLocks noChangeAspect="1"/>
          </p:cNvPicPr>
          <p:nvPr/>
        </p:nvPicPr>
        <p:blipFill rotWithShape="1">
          <a:blip r:embed="rId3">
            <a:extLst>
              <a:ext uri="{28A0092B-C50C-407E-A947-70E740481C1C}">
                <a14:useLocalDpi xmlns:a14="http://schemas.microsoft.com/office/drawing/2010/main" val="0"/>
              </a:ext>
            </a:extLst>
          </a:blip>
          <a:srcRect l="61245" t="10380" r="1507" b="54579"/>
          <a:stretch/>
        </p:blipFill>
        <p:spPr>
          <a:xfrm>
            <a:off x="5689426" y="1924912"/>
            <a:ext cx="1260000" cy="790262"/>
          </a:xfrm>
          <a:prstGeom prst="rect">
            <a:avLst/>
          </a:prstGeom>
        </p:spPr>
      </p:pic>
      <p:pic>
        <p:nvPicPr>
          <p:cNvPr id="17" name="圖片 16">
            <a:extLst>
              <a:ext uri="{FF2B5EF4-FFF2-40B4-BE49-F238E27FC236}">
                <a16:creationId xmlns:a16="http://schemas.microsoft.com/office/drawing/2014/main" id="{8B4E3D22-CCF0-471C-B6B4-74B28E2B2951}"/>
              </a:ext>
            </a:extLst>
          </p:cNvPr>
          <p:cNvPicPr>
            <a:picLocks noChangeAspect="1"/>
          </p:cNvPicPr>
          <p:nvPr/>
        </p:nvPicPr>
        <p:blipFill rotWithShape="1">
          <a:blip r:embed="rId4">
            <a:extLst>
              <a:ext uri="{28A0092B-C50C-407E-A947-70E740481C1C}">
                <a14:useLocalDpi xmlns:a14="http://schemas.microsoft.com/office/drawing/2010/main" val="0"/>
              </a:ext>
            </a:extLst>
          </a:blip>
          <a:srcRect l="3294" t="58941" r="53389" b="9329"/>
          <a:stretch/>
        </p:blipFill>
        <p:spPr>
          <a:xfrm>
            <a:off x="5682732" y="2853141"/>
            <a:ext cx="1260000" cy="727531"/>
          </a:xfrm>
          <a:prstGeom prst="rect">
            <a:avLst/>
          </a:prstGeom>
        </p:spPr>
      </p:pic>
      <p:pic>
        <p:nvPicPr>
          <p:cNvPr id="18" name="圖片 17">
            <a:extLst>
              <a:ext uri="{FF2B5EF4-FFF2-40B4-BE49-F238E27FC236}">
                <a16:creationId xmlns:a16="http://schemas.microsoft.com/office/drawing/2014/main" id="{CD062D05-E697-4DAE-9627-F2CD92AA789B}"/>
              </a:ext>
            </a:extLst>
          </p:cNvPr>
          <p:cNvPicPr>
            <a:picLocks noChangeAspect="1"/>
          </p:cNvPicPr>
          <p:nvPr/>
        </p:nvPicPr>
        <p:blipFill rotWithShape="1">
          <a:blip r:embed="rId5">
            <a:extLst>
              <a:ext uri="{28A0092B-C50C-407E-A947-70E740481C1C}">
                <a14:useLocalDpi xmlns:a14="http://schemas.microsoft.com/office/drawing/2010/main" val="0"/>
              </a:ext>
            </a:extLst>
          </a:blip>
          <a:srcRect l="10155" t="8436" r="64435" b="47764"/>
          <a:stretch/>
        </p:blipFill>
        <p:spPr>
          <a:xfrm>
            <a:off x="5918976" y="3747848"/>
            <a:ext cx="800899" cy="1080000"/>
          </a:xfrm>
          <a:prstGeom prst="rect">
            <a:avLst/>
          </a:prstGeom>
        </p:spPr>
      </p:pic>
      <p:pic>
        <p:nvPicPr>
          <p:cNvPr id="19" name="圖片 18">
            <a:extLst>
              <a:ext uri="{FF2B5EF4-FFF2-40B4-BE49-F238E27FC236}">
                <a16:creationId xmlns:a16="http://schemas.microsoft.com/office/drawing/2014/main" id="{B194CC99-F548-4858-99FE-3BB3391DE1BF}"/>
              </a:ext>
            </a:extLst>
          </p:cNvPr>
          <p:cNvPicPr>
            <a:picLocks noChangeAspect="1"/>
          </p:cNvPicPr>
          <p:nvPr/>
        </p:nvPicPr>
        <p:blipFill rotWithShape="1">
          <a:blip r:embed="rId6">
            <a:extLst>
              <a:ext uri="{28A0092B-C50C-407E-A947-70E740481C1C}">
                <a14:useLocalDpi xmlns:a14="http://schemas.microsoft.com/office/drawing/2010/main" val="0"/>
              </a:ext>
            </a:extLst>
          </a:blip>
          <a:srcRect l="3693" t="55682" r="62262" b="3125"/>
          <a:stretch/>
        </p:blipFill>
        <p:spPr>
          <a:xfrm>
            <a:off x="5918976" y="4923953"/>
            <a:ext cx="766452" cy="1080000"/>
          </a:xfrm>
          <a:prstGeom prst="rect">
            <a:avLst/>
          </a:prstGeom>
        </p:spPr>
      </p:pic>
      <p:pic>
        <p:nvPicPr>
          <p:cNvPr id="10" name="圖片 9">
            <a:extLst>
              <a:ext uri="{FF2B5EF4-FFF2-40B4-BE49-F238E27FC236}">
                <a16:creationId xmlns:a16="http://schemas.microsoft.com/office/drawing/2014/main" id="{FC240292-B081-466E-8018-023647A0850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32860" y="0"/>
            <a:ext cx="4411140" cy="1188000"/>
          </a:xfrm>
          <a:prstGeom prst="rect">
            <a:avLst/>
          </a:prstGeom>
        </p:spPr>
      </p:pic>
      <p:sp>
        <p:nvSpPr>
          <p:cNvPr id="11" name="矩形 10">
            <a:extLst>
              <a:ext uri="{FF2B5EF4-FFF2-40B4-BE49-F238E27FC236}">
                <a16:creationId xmlns:a16="http://schemas.microsoft.com/office/drawing/2014/main" id="{966DC547-2B79-4903-9B42-24C1657610A6}"/>
              </a:ext>
            </a:extLst>
          </p:cNvPr>
          <p:cNvSpPr/>
          <p:nvPr/>
        </p:nvSpPr>
        <p:spPr>
          <a:xfrm>
            <a:off x="6788536" y="18545"/>
            <a:ext cx="879808" cy="1169456"/>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308116187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(5/6)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38</a:t>
            </a:fld>
            <a:endParaRPr lang="zh-TW" altLang="en-US"/>
          </a:p>
        </p:txBody>
      </p:sp>
      <p:graphicFrame>
        <p:nvGraphicFramePr>
          <p:cNvPr id="9" name="表格 8">
            <a:extLst>
              <a:ext uri="{FF2B5EF4-FFF2-40B4-BE49-F238E27FC236}">
                <a16:creationId xmlns:a16="http://schemas.microsoft.com/office/drawing/2014/main" id="{A034E74D-14F5-45E9-8062-9E96E9F62233}"/>
              </a:ext>
            </a:extLst>
          </p:cNvPr>
          <p:cNvGraphicFramePr>
            <a:graphicFrameLocks noGrp="1"/>
          </p:cNvGraphicFramePr>
          <p:nvPr>
            <p:extLst>
              <p:ext uri="{D42A27DB-BD31-4B8C-83A1-F6EECF244321}">
                <p14:modId xmlns:p14="http://schemas.microsoft.com/office/powerpoint/2010/main" val="439267007"/>
              </p:ext>
            </p:extLst>
          </p:nvPr>
        </p:nvGraphicFramePr>
        <p:xfrm>
          <a:off x="716466" y="1467707"/>
          <a:ext cx="8137092" cy="4913621"/>
        </p:xfrm>
        <a:graphic>
          <a:graphicData uri="http://schemas.openxmlformats.org/drawingml/2006/table">
            <a:tbl>
              <a:tblPr firstRow="1" firstCol="1" bandRow="1">
                <a:tableStyleId>{912C8C85-51F0-491E-9774-3900AFEF0FD7}</a:tableStyleId>
              </a:tblPr>
              <a:tblGrid>
                <a:gridCol w="1080120">
                  <a:extLst>
                    <a:ext uri="{9D8B030D-6E8A-4147-A177-3AD203B41FA5}">
                      <a16:colId xmlns:a16="http://schemas.microsoft.com/office/drawing/2014/main" val="1568932550"/>
                    </a:ext>
                  </a:extLst>
                </a:gridCol>
                <a:gridCol w="1005092">
                  <a:extLst>
                    <a:ext uri="{9D8B030D-6E8A-4147-A177-3AD203B41FA5}">
                      <a16:colId xmlns:a16="http://schemas.microsoft.com/office/drawing/2014/main" val="178370344"/>
                    </a:ext>
                  </a:extLst>
                </a:gridCol>
                <a:gridCol w="2487300">
                  <a:extLst>
                    <a:ext uri="{9D8B030D-6E8A-4147-A177-3AD203B41FA5}">
                      <a16:colId xmlns:a16="http://schemas.microsoft.com/office/drawing/2014/main" val="2509292609"/>
                    </a:ext>
                  </a:extLst>
                </a:gridCol>
                <a:gridCol w="1885630">
                  <a:extLst>
                    <a:ext uri="{9D8B030D-6E8A-4147-A177-3AD203B41FA5}">
                      <a16:colId xmlns:a16="http://schemas.microsoft.com/office/drawing/2014/main" val="896988381"/>
                    </a:ext>
                  </a:extLst>
                </a:gridCol>
                <a:gridCol w="772800">
                  <a:extLst>
                    <a:ext uri="{9D8B030D-6E8A-4147-A177-3AD203B41FA5}">
                      <a16:colId xmlns:a16="http://schemas.microsoft.com/office/drawing/2014/main" val="1543705749"/>
                    </a:ext>
                  </a:extLst>
                </a:gridCol>
                <a:gridCol w="906150">
                  <a:extLst>
                    <a:ext uri="{9D8B030D-6E8A-4147-A177-3AD203B41FA5}">
                      <a16:colId xmlns:a16="http://schemas.microsoft.com/office/drawing/2014/main" val="2966968193"/>
                    </a:ext>
                  </a:extLst>
                </a:gridCol>
              </a:tblGrid>
              <a:tr h="391691">
                <a:tc rowSpan="6">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嬰兒姿勢</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資料集</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（四類）</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zh-TW" altLang="en-US" sz="1800" b="0" kern="100" dirty="0">
                          <a:effectLst/>
                          <a:latin typeface="Times New Roman" panose="02020603050405020304" pitchFamily="18" charset="0"/>
                          <a:ea typeface="標楷體" panose="03000509000000000000" pitchFamily="65" charset="-120"/>
                          <a:cs typeface="Times New Roman" panose="02020603050405020304" pitchFamily="18" charset="0"/>
                        </a:rPr>
                        <a:t>類別</a:t>
                      </a:r>
                      <a:endParaRPr lang="zh-TW" sz="18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rgbClr val="8AB98A"/>
                    </a:solidFill>
                  </a:tcPr>
                </a:tc>
                <a:tc>
                  <a:txBody>
                    <a:bodyPr/>
                    <a:lstStyle/>
                    <a:p>
                      <a:pPr algn="ctr">
                        <a:lnSpc>
                          <a:spcPct val="100000"/>
                        </a:lnSpc>
                        <a:spcAft>
                          <a:spcPts val="0"/>
                        </a:spcAft>
                      </a:pPr>
                      <a:r>
                        <a:rPr lang="zh-TW" altLang="en-US" sz="1800" b="0" kern="100" dirty="0">
                          <a:effectLst/>
                          <a:latin typeface="Times New Roman" panose="02020603050405020304" pitchFamily="18" charset="0"/>
                          <a:ea typeface="標楷體" panose="03000509000000000000" pitchFamily="65" charset="-120"/>
                          <a:cs typeface="Times New Roman" panose="02020603050405020304" pitchFamily="18" charset="0"/>
                        </a:rPr>
                        <a:t>定義</a:t>
                      </a:r>
                      <a:endParaRPr lang="zh-TW" sz="18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rgbClr val="8AB98A"/>
                    </a:solidFill>
                  </a:tcPr>
                </a:tc>
                <a:tc>
                  <a:txBody>
                    <a:bodyPr/>
                    <a:lstStyle/>
                    <a:p>
                      <a:pPr algn="ctr">
                        <a:lnSpc>
                          <a:spcPct val="100000"/>
                        </a:lnSpc>
                        <a:spcAft>
                          <a:spcPts val="0"/>
                        </a:spcAft>
                      </a:pPr>
                      <a:r>
                        <a:rPr lang="zh-TW" altLang="en-US" sz="1800" b="0" kern="100" dirty="0">
                          <a:effectLst/>
                          <a:latin typeface="Times New Roman" panose="02020603050405020304" pitchFamily="18" charset="0"/>
                          <a:ea typeface="標楷體" panose="03000509000000000000" pitchFamily="65" charset="-120"/>
                          <a:cs typeface="Times New Roman" panose="02020603050405020304" pitchFamily="18" charset="0"/>
                        </a:rPr>
                        <a:t>圖例</a:t>
                      </a:r>
                      <a:endParaRPr lang="zh-TW" sz="18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rgbClr val="8AB98A"/>
                    </a:solidFill>
                  </a:tcPr>
                </a:tc>
                <a:tc>
                  <a:txBody>
                    <a:bodyPr/>
                    <a:lstStyle/>
                    <a:p>
                      <a:pPr algn="ctr">
                        <a:lnSpc>
                          <a:spcPct val="100000"/>
                        </a:lnSpc>
                        <a:spcAft>
                          <a:spcPts val="0"/>
                        </a:spcAft>
                      </a:pPr>
                      <a:r>
                        <a:rPr lang="zh-TW" altLang="en-US" sz="1800" b="0" kern="100" dirty="0">
                          <a:effectLst/>
                          <a:latin typeface="Times New Roman" panose="02020603050405020304" pitchFamily="18" charset="0"/>
                          <a:ea typeface="標楷體" panose="03000509000000000000" pitchFamily="65" charset="-120"/>
                          <a:cs typeface="Times New Roman" panose="02020603050405020304" pitchFamily="18" charset="0"/>
                        </a:rPr>
                        <a:t>張數</a:t>
                      </a:r>
                      <a:endParaRPr lang="zh-TW" sz="18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rgbClr val="8AB98A"/>
                    </a:solidFill>
                  </a:tcPr>
                </a:tc>
                <a:tc>
                  <a:txBody>
                    <a:bodyPr/>
                    <a:lstStyle/>
                    <a:p>
                      <a:pPr algn="ctr">
                        <a:lnSpc>
                          <a:spcPct val="100000"/>
                        </a:lnSpc>
                        <a:spcAft>
                          <a:spcPts val="0"/>
                        </a:spcAft>
                      </a:pPr>
                      <a:r>
                        <a:rPr lang="zh-TW" altLang="en-US" sz="1800" b="0" kern="100" dirty="0">
                          <a:effectLst/>
                          <a:latin typeface="Times New Roman" panose="02020603050405020304" pitchFamily="18" charset="0"/>
                          <a:ea typeface="標楷體" panose="03000509000000000000" pitchFamily="65" charset="-120"/>
                          <a:cs typeface="Times New Roman" panose="02020603050405020304" pitchFamily="18" charset="0"/>
                        </a:rPr>
                        <a:t>比例</a:t>
                      </a:r>
                      <a:endParaRPr lang="zh-TW" sz="18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rgbClr val="8AB98A"/>
                    </a:solidFill>
                  </a:tcPr>
                </a:tc>
                <a:extLst>
                  <a:ext uri="{0D108BD9-81ED-4DB2-BD59-A6C34878D82A}">
                    <a16:rowId xmlns:a16="http://schemas.microsoft.com/office/drawing/2014/main" val="2350716510"/>
                  </a:ext>
                </a:extLst>
              </a:tr>
              <a:tr h="919357">
                <a:tc vMerge="1">
                  <a:txBody>
                    <a:bodyPr/>
                    <a:lstStyle/>
                    <a:p>
                      <a:pPr marL="0" algn="ctr" defTabSz="914400" rtl="0" eaLnBrk="1" latinLnBrk="0" hangingPunct="1">
                        <a:lnSpc>
                          <a:spcPct val="100000"/>
                        </a:lnSpc>
                        <a:spcAft>
                          <a:spcPts val="0"/>
                        </a:spcAft>
                      </a:pPr>
                      <a:endParaRPr lang="zh-TW" altLang="en-US" sz="1800" b="0"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zh-TW" altLang="en-US" sz="1800" b="1" kern="1200" dirty="0">
                          <a:solidFill>
                            <a:srgbClr val="C00000"/>
                          </a:solidFill>
                          <a:latin typeface="+mn-lt"/>
                          <a:ea typeface="+mn-ea"/>
                          <a:cs typeface="Times New Roman" panose="02020603050405020304" pitchFamily="18" charset="0"/>
                        </a:rPr>
                        <a:t>正躺</a:t>
                      </a:r>
                    </a:p>
                  </a:txBody>
                  <a:tcPr marL="72075" marR="72075" marT="0" marB="0" anchor="ctr"/>
                </a:tc>
                <a:tc>
                  <a:txBody>
                    <a:bodyPr/>
                    <a:lstStyle/>
                    <a:p>
                      <a:pPr marL="0" algn="ctr" defTabSz="914400" rtl="0" eaLnBrk="1" latinLnBrk="0" hangingPunct="1">
                        <a:lnSpc>
                          <a:spcPct val="100000"/>
                        </a:lnSpc>
                        <a:spcAft>
                          <a:spcPts val="0"/>
                        </a:spcAft>
                      </a:pPr>
                      <a:r>
                        <a:rPr lang="zh-TW" altLang="en-US" dirty="0">
                          <a:solidFill>
                            <a:srgbClr val="000000"/>
                          </a:solidFill>
                        </a:rPr>
                        <a:t>腹部面朝上，</a:t>
                      </a:r>
                      <a:endParaRPr lang="en-US" altLang="zh-TW" dirty="0">
                        <a:solidFill>
                          <a:srgbClr val="000000"/>
                        </a:solidFill>
                      </a:endParaRPr>
                    </a:p>
                    <a:p>
                      <a:pPr marL="0" algn="ctr" defTabSz="914400" rtl="0" eaLnBrk="1" latinLnBrk="0" hangingPunct="1">
                        <a:lnSpc>
                          <a:spcPct val="100000"/>
                        </a:lnSpc>
                        <a:spcAft>
                          <a:spcPts val="0"/>
                        </a:spcAft>
                      </a:pPr>
                      <a:r>
                        <a:rPr lang="zh-TW" altLang="en-US" dirty="0">
                          <a:solidFill>
                            <a:srgbClr val="000000"/>
                          </a:solidFill>
                        </a:rPr>
                        <a:t>背部貼於水平面</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ltLang="zh-TW" sz="1800" b="0" kern="1200" dirty="0">
                          <a:solidFill>
                            <a:srgbClr val="000000"/>
                          </a:solidFill>
                          <a:latin typeface="+mn-lt"/>
                          <a:ea typeface="+mn-ea"/>
                          <a:cs typeface="Times New Roman" panose="02020603050405020304" pitchFamily="18" charset="0"/>
                        </a:rPr>
                        <a:t>3774</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altLang="zh-TW" sz="1800" b="0" kern="1200" dirty="0">
                          <a:solidFill>
                            <a:srgbClr val="000000"/>
                          </a:solidFill>
                          <a:latin typeface="+mn-lt"/>
                          <a:ea typeface="+mn-ea"/>
                          <a:cs typeface="Times New Roman" panose="02020603050405020304" pitchFamily="18" charset="0"/>
                        </a:rPr>
                        <a:t>24.48%</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3148875907"/>
                  </a:ext>
                </a:extLst>
              </a:tr>
              <a:tr h="919357">
                <a:tc vMerge="1">
                  <a:txBody>
                    <a:bodyPr/>
                    <a:lstStyle/>
                    <a:p>
                      <a:endParaRPr lang="zh-TW"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1" strike="noStrike" dirty="0">
                          <a:solidFill>
                            <a:srgbClr val="C00000"/>
                          </a:solidFill>
                        </a:rPr>
                        <a:t>趴躺</a:t>
                      </a:r>
                      <a:endParaRPr lang="en-US" altLang="zh-TW" sz="1800" b="1" strike="noStrike"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rgbClr val="000000"/>
                          </a:solidFill>
                        </a:rPr>
                        <a:t>腹部面朝下，</a:t>
                      </a:r>
                      <a:endParaRPr lang="en-US" altLang="zh-TW" dirty="0">
                        <a:solidFill>
                          <a:srgbClr val="00000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rgbClr val="000000"/>
                          </a:solidFill>
                        </a:rPr>
                        <a:t>含趴睡及爬行等</a:t>
                      </a:r>
                      <a:endParaRPr lang="en-US" altLang="zh-TW"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indent="0" algn="l" defTabSz="914400" rtl="0" eaLnBrk="1" latinLnBrk="0" hangingPunct="1">
                        <a:lnSpc>
                          <a:spcPct val="100000"/>
                        </a:lnSpc>
                        <a:spcAft>
                          <a:spcPts val="0"/>
                        </a:spcAft>
                        <a:buFont typeface="Wingdings" panose="05000000000000000000" pitchFamily="2" charset="2"/>
                        <a:buNone/>
                      </a:pPr>
                      <a:endParaRPr lang="zh-TW" altLang="en-US" sz="1800" b="0" kern="1200" dirty="0">
                        <a:solidFill>
                          <a:srgbClr val="41462C"/>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3921</a:t>
                      </a:r>
                      <a:endParaRPr lang="zh-TW" altLang="en-US"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altLang="zh-TW" sz="1800" b="0" kern="1200" dirty="0">
                          <a:solidFill>
                            <a:srgbClr val="000000"/>
                          </a:solidFill>
                          <a:latin typeface="+mn-lt"/>
                          <a:ea typeface="+mn-ea"/>
                          <a:cs typeface="Times New Roman" panose="02020603050405020304" pitchFamily="18" charset="0"/>
                        </a:rPr>
                        <a:t>25.43%</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4111840000"/>
                  </a:ext>
                </a:extLst>
              </a:tr>
              <a:tr h="1173675">
                <a:tc vMerge="1">
                  <a:txBody>
                    <a:bodyPr/>
                    <a:lstStyle/>
                    <a:p>
                      <a:endParaRPr lang="zh-TW"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1" kern="1200" dirty="0">
                          <a:solidFill>
                            <a:srgbClr val="C00000"/>
                          </a:solidFill>
                          <a:latin typeface="+mn-lt"/>
                          <a:ea typeface="+mn-ea"/>
                          <a:cs typeface="Times New Roman" panose="02020603050405020304" pitchFamily="18" charset="0"/>
                        </a:rPr>
                        <a:t>坐姿</a:t>
                      </a: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rgbClr val="000000"/>
                          </a:solidFill>
                        </a:rPr>
                        <a:t>臀部貼於水平面，</a:t>
                      </a:r>
                      <a:endParaRPr lang="en-US" altLang="zh-TW" dirty="0">
                        <a:solidFill>
                          <a:srgbClr val="00000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rgbClr val="000000"/>
                          </a:solidFill>
                        </a:rPr>
                        <a:t>背部未貼於同平面</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indent="0" algn="l" defTabSz="914400" rtl="0" eaLnBrk="1" latinLnBrk="0" hangingPunct="1">
                        <a:lnSpc>
                          <a:spcPct val="100000"/>
                        </a:lnSpc>
                        <a:spcAft>
                          <a:spcPts val="0"/>
                        </a:spcAft>
                        <a:buFont typeface="Wingdings" panose="05000000000000000000" pitchFamily="2" charset="2"/>
                        <a:buNone/>
                      </a:pP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3900</a:t>
                      </a: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25.30%</a:t>
                      </a:r>
                    </a:p>
                  </a:txBody>
                  <a:tcPr marL="72075" marR="72075" marT="0" marB="0" anchor="ctr"/>
                </a:tc>
                <a:extLst>
                  <a:ext uri="{0D108BD9-81ED-4DB2-BD59-A6C34878D82A}">
                    <a16:rowId xmlns:a16="http://schemas.microsoft.com/office/drawing/2014/main" val="2623626672"/>
                  </a:ext>
                </a:extLst>
              </a:tr>
              <a:tr h="1173675">
                <a:tc vMerge="1">
                  <a:txBody>
                    <a:bodyPr/>
                    <a:lstStyle/>
                    <a:p>
                      <a:endParaRPr lang="zh-TW"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1" kern="1200" dirty="0">
                          <a:solidFill>
                            <a:srgbClr val="C00000"/>
                          </a:solidFill>
                          <a:latin typeface="+mn-lt"/>
                          <a:ea typeface="+mn-ea"/>
                          <a:cs typeface="Times New Roman" panose="02020603050405020304" pitchFamily="18" charset="0"/>
                        </a:rPr>
                        <a:t>站立</a:t>
                      </a: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0" kern="1200" dirty="0">
                          <a:solidFill>
                            <a:srgbClr val="000000"/>
                          </a:solidFill>
                          <a:latin typeface="+mn-lt"/>
                          <a:ea typeface="+mn-ea"/>
                          <a:cs typeface="Times New Roman" panose="02020603050405020304" pitchFamily="18" charset="0"/>
                        </a:rPr>
                        <a:t>腳掌貼於水平面，</a:t>
                      </a:r>
                      <a:endParaRPr lang="en-US" altLang="zh-TW" sz="1800" b="0" kern="1200" dirty="0">
                        <a:solidFill>
                          <a:srgbClr val="000000"/>
                        </a:solidFill>
                        <a:latin typeface="+mn-lt"/>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0" kern="1200" dirty="0">
                          <a:solidFill>
                            <a:srgbClr val="000000"/>
                          </a:solidFill>
                          <a:latin typeface="+mn-lt"/>
                          <a:ea typeface="+mn-ea"/>
                          <a:cs typeface="Times New Roman" panose="02020603050405020304" pitchFamily="18" charset="0"/>
                        </a:rPr>
                        <a:t>腹背部皆未平行此平面</a:t>
                      </a:r>
                    </a:p>
                  </a:txBody>
                  <a:tcPr marL="72075" marR="72075" marT="0" marB="0" anchor="ctr"/>
                </a:tc>
                <a:tc>
                  <a:txBody>
                    <a:bodyPr/>
                    <a:lstStyle/>
                    <a:p>
                      <a:pPr marL="0" indent="0" algn="l" defTabSz="914400" rtl="0" eaLnBrk="1" latinLnBrk="0" hangingPunct="1">
                        <a:lnSpc>
                          <a:spcPct val="100000"/>
                        </a:lnSpc>
                        <a:spcAft>
                          <a:spcPts val="0"/>
                        </a:spcAft>
                        <a:buFont typeface="Wingdings" panose="05000000000000000000" pitchFamily="2" charset="2"/>
                        <a:buNone/>
                      </a:pP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3821</a:t>
                      </a: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24.79%</a:t>
                      </a:r>
                    </a:p>
                  </a:txBody>
                  <a:tcPr marL="72075" marR="72075" marT="0" marB="0" anchor="ctr"/>
                </a:tc>
                <a:extLst>
                  <a:ext uri="{0D108BD9-81ED-4DB2-BD59-A6C34878D82A}">
                    <a16:rowId xmlns:a16="http://schemas.microsoft.com/office/drawing/2014/main" val="4253851212"/>
                  </a:ext>
                </a:extLst>
              </a:tr>
              <a:tr h="335866">
                <a:tc vMerge="1">
                  <a:txBody>
                    <a:bodyPr/>
                    <a:lstStyle/>
                    <a:p>
                      <a:pPr marL="0" algn="ctr" defTabSz="914400" rtl="0" eaLnBrk="1" latinLnBrk="0" hangingPunct="1">
                        <a:lnSpc>
                          <a:spcPct val="100000"/>
                        </a:lnSpc>
                        <a:spcAft>
                          <a:spcPts val="0"/>
                        </a:spcAft>
                      </a:pPr>
                      <a:endParaRPr lang="zh-TW" altLang="en-US" sz="1800" b="1"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zh-TW" altLang="en-US" sz="1800" b="0" kern="1200" dirty="0">
                          <a:solidFill>
                            <a:srgbClr val="000000"/>
                          </a:solidFill>
                          <a:latin typeface="+mn-lt"/>
                          <a:ea typeface="+mn-ea"/>
                          <a:cs typeface="Times New Roman" panose="02020603050405020304" pitchFamily="18" charset="0"/>
                        </a:rPr>
                        <a:t>總和</a:t>
                      </a:r>
                    </a:p>
                  </a:txBody>
                  <a:tcPr marL="72075" marR="72075" marT="0" marB="0" anchor="ctr"/>
                </a:tc>
                <a:tc>
                  <a:txBody>
                    <a:bodyPr/>
                    <a:lstStyle/>
                    <a:p>
                      <a:pPr marL="0" algn="ctr" defTabSz="914400" rtl="0" eaLnBrk="1" latinLnBrk="0" hangingPunct="1">
                        <a:lnSpc>
                          <a:spcPct val="100000"/>
                        </a:lnSpc>
                        <a:spcAft>
                          <a:spcPts val="0"/>
                        </a:spcAft>
                      </a:pPr>
                      <a:endParaRPr lang="zh-TW" altLang="en-US" sz="1800" b="1"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342900" indent="-342900" algn="l" defTabSz="914400" rtl="0" eaLnBrk="1" latinLnBrk="0" hangingPunct="1">
                        <a:lnSpc>
                          <a:spcPct val="100000"/>
                        </a:lnSpc>
                        <a:spcAft>
                          <a:spcPts val="0"/>
                        </a:spcAft>
                        <a:buFont typeface="+mj-lt"/>
                        <a:buAutoNum type="circleNumWdWhitePlain"/>
                      </a:pPr>
                      <a:endParaRPr lang="en-US" altLang="zh-TW" sz="1800" b="1" kern="1200" dirty="0">
                        <a:solidFill>
                          <a:srgbClr val="41462C"/>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1" kern="1200" dirty="0">
                          <a:solidFill>
                            <a:srgbClr val="C00000"/>
                          </a:solidFill>
                          <a:latin typeface="Times New Roman" panose="02020603050405020304" pitchFamily="18" charset="0"/>
                          <a:ea typeface="+mn-ea"/>
                          <a:cs typeface="Times New Roman" panose="02020603050405020304" pitchFamily="18" charset="0"/>
                        </a:rPr>
                        <a:t>15416</a:t>
                      </a:r>
                    </a:p>
                  </a:txBody>
                  <a:tcPr marL="72075" marR="72075" marT="0" marB="0" anchor="ctr"/>
                </a:tc>
                <a:tc>
                  <a:txBody>
                    <a:bodyPr/>
                    <a:lstStyle/>
                    <a:p>
                      <a:pPr marL="0" indent="0" algn="ctr" defTabSz="914400" rtl="0" eaLnBrk="1" latinLnBrk="0" hangingPunct="1">
                        <a:lnSpc>
                          <a:spcPct val="100000"/>
                        </a:lnSpc>
                        <a:spcAft>
                          <a:spcPts val="0"/>
                        </a:spcAft>
                        <a:buFont typeface="+mj-lt"/>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100%</a:t>
                      </a:r>
                    </a:p>
                  </a:txBody>
                  <a:tcPr marL="72075" marR="72075" marT="0" marB="0" anchor="ctr"/>
                </a:tc>
                <a:extLst>
                  <a:ext uri="{0D108BD9-81ED-4DB2-BD59-A6C34878D82A}">
                    <a16:rowId xmlns:a16="http://schemas.microsoft.com/office/drawing/2014/main" val="1323212923"/>
                  </a:ext>
                </a:extLst>
              </a:tr>
            </a:tbl>
          </a:graphicData>
        </a:graphic>
      </p:graphicFrame>
      <p:pic>
        <p:nvPicPr>
          <p:cNvPr id="14" name="圖片 13">
            <a:extLst>
              <a:ext uri="{FF2B5EF4-FFF2-40B4-BE49-F238E27FC236}">
                <a16:creationId xmlns:a16="http://schemas.microsoft.com/office/drawing/2014/main" id="{2A8579DA-C85C-4A8F-BA5F-6BB07420632B}"/>
              </a:ext>
            </a:extLst>
          </p:cNvPr>
          <p:cNvPicPr>
            <a:picLocks noChangeAspect="1"/>
          </p:cNvPicPr>
          <p:nvPr/>
        </p:nvPicPr>
        <p:blipFill rotWithShape="1">
          <a:blip r:embed="rId3">
            <a:extLst>
              <a:ext uri="{28A0092B-C50C-407E-A947-70E740481C1C}">
                <a14:useLocalDpi xmlns:a14="http://schemas.microsoft.com/office/drawing/2010/main" val="0"/>
              </a:ext>
            </a:extLst>
          </a:blip>
          <a:srcRect l="61245" t="10380" r="1507" b="54579"/>
          <a:stretch/>
        </p:blipFill>
        <p:spPr>
          <a:xfrm>
            <a:off x="5689426" y="1924912"/>
            <a:ext cx="1260000" cy="790262"/>
          </a:xfrm>
          <a:prstGeom prst="rect">
            <a:avLst/>
          </a:prstGeom>
        </p:spPr>
      </p:pic>
      <p:pic>
        <p:nvPicPr>
          <p:cNvPr id="17" name="圖片 16">
            <a:extLst>
              <a:ext uri="{FF2B5EF4-FFF2-40B4-BE49-F238E27FC236}">
                <a16:creationId xmlns:a16="http://schemas.microsoft.com/office/drawing/2014/main" id="{8B4E3D22-CCF0-471C-B6B4-74B28E2B2951}"/>
              </a:ext>
            </a:extLst>
          </p:cNvPr>
          <p:cNvPicPr>
            <a:picLocks noChangeAspect="1"/>
          </p:cNvPicPr>
          <p:nvPr/>
        </p:nvPicPr>
        <p:blipFill rotWithShape="1">
          <a:blip r:embed="rId4">
            <a:extLst>
              <a:ext uri="{28A0092B-C50C-407E-A947-70E740481C1C}">
                <a14:useLocalDpi xmlns:a14="http://schemas.microsoft.com/office/drawing/2010/main" val="0"/>
              </a:ext>
            </a:extLst>
          </a:blip>
          <a:srcRect l="3294" t="58941" r="53389" b="9329"/>
          <a:stretch/>
        </p:blipFill>
        <p:spPr>
          <a:xfrm>
            <a:off x="5682732" y="2853141"/>
            <a:ext cx="1260000" cy="727531"/>
          </a:xfrm>
          <a:prstGeom prst="rect">
            <a:avLst/>
          </a:prstGeom>
        </p:spPr>
      </p:pic>
      <p:pic>
        <p:nvPicPr>
          <p:cNvPr id="18" name="圖片 17">
            <a:extLst>
              <a:ext uri="{FF2B5EF4-FFF2-40B4-BE49-F238E27FC236}">
                <a16:creationId xmlns:a16="http://schemas.microsoft.com/office/drawing/2014/main" id="{CD062D05-E697-4DAE-9627-F2CD92AA789B}"/>
              </a:ext>
            </a:extLst>
          </p:cNvPr>
          <p:cNvPicPr>
            <a:picLocks noChangeAspect="1"/>
          </p:cNvPicPr>
          <p:nvPr/>
        </p:nvPicPr>
        <p:blipFill rotWithShape="1">
          <a:blip r:embed="rId5">
            <a:extLst>
              <a:ext uri="{28A0092B-C50C-407E-A947-70E740481C1C}">
                <a14:useLocalDpi xmlns:a14="http://schemas.microsoft.com/office/drawing/2010/main" val="0"/>
              </a:ext>
            </a:extLst>
          </a:blip>
          <a:srcRect l="10155" t="8436" r="64435" b="47764"/>
          <a:stretch/>
        </p:blipFill>
        <p:spPr>
          <a:xfrm>
            <a:off x="5918976" y="3747848"/>
            <a:ext cx="800899" cy="1080000"/>
          </a:xfrm>
          <a:prstGeom prst="rect">
            <a:avLst/>
          </a:prstGeom>
        </p:spPr>
      </p:pic>
      <p:pic>
        <p:nvPicPr>
          <p:cNvPr id="19" name="圖片 18">
            <a:extLst>
              <a:ext uri="{FF2B5EF4-FFF2-40B4-BE49-F238E27FC236}">
                <a16:creationId xmlns:a16="http://schemas.microsoft.com/office/drawing/2014/main" id="{B194CC99-F548-4858-99FE-3BB3391DE1BF}"/>
              </a:ext>
            </a:extLst>
          </p:cNvPr>
          <p:cNvPicPr>
            <a:picLocks noChangeAspect="1"/>
          </p:cNvPicPr>
          <p:nvPr/>
        </p:nvPicPr>
        <p:blipFill rotWithShape="1">
          <a:blip r:embed="rId6">
            <a:extLst>
              <a:ext uri="{28A0092B-C50C-407E-A947-70E740481C1C}">
                <a14:useLocalDpi xmlns:a14="http://schemas.microsoft.com/office/drawing/2010/main" val="0"/>
              </a:ext>
            </a:extLst>
          </a:blip>
          <a:srcRect l="3693" t="55682" r="62262" b="3125"/>
          <a:stretch/>
        </p:blipFill>
        <p:spPr>
          <a:xfrm>
            <a:off x="5918976" y="4923953"/>
            <a:ext cx="766452" cy="1080000"/>
          </a:xfrm>
          <a:prstGeom prst="rect">
            <a:avLst/>
          </a:prstGeom>
        </p:spPr>
      </p:pic>
      <p:sp>
        <p:nvSpPr>
          <p:cNvPr id="3" name="文字方塊 2">
            <a:extLst>
              <a:ext uri="{FF2B5EF4-FFF2-40B4-BE49-F238E27FC236}">
                <a16:creationId xmlns:a16="http://schemas.microsoft.com/office/drawing/2014/main" id="{6E38B047-D05F-472F-9412-D44DF3C1CFE0}"/>
              </a:ext>
            </a:extLst>
          </p:cNvPr>
          <p:cNvSpPr txBox="1"/>
          <p:nvPr/>
        </p:nvSpPr>
        <p:spPr>
          <a:xfrm>
            <a:off x="2614542" y="2775406"/>
            <a:ext cx="646331" cy="923330"/>
          </a:xfrm>
          <a:prstGeom prst="rect">
            <a:avLst/>
          </a:prstGeom>
          <a:noFill/>
        </p:spPr>
        <p:txBody>
          <a:bodyPr wrap="none" rtlCol="0">
            <a:spAutoFit/>
          </a:bodyPr>
          <a:lstStyle/>
          <a:p>
            <a:pPr algn="ctr"/>
            <a:r>
              <a:rPr lang="zh-TW" altLang="en-US" b="1" dirty="0">
                <a:solidFill>
                  <a:srgbClr val="000000"/>
                </a:solidFill>
                <a:latin typeface="+mn-ea"/>
                <a:ea typeface="+mn-ea"/>
              </a:rPr>
              <a:t>趴睡</a:t>
            </a:r>
            <a:endParaRPr lang="en-US" altLang="zh-TW" b="1" dirty="0">
              <a:solidFill>
                <a:srgbClr val="000000"/>
              </a:solidFill>
              <a:latin typeface="+mn-ea"/>
              <a:ea typeface="+mn-ea"/>
            </a:endParaRPr>
          </a:p>
          <a:p>
            <a:pPr algn="ctr"/>
            <a:r>
              <a:rPr lang="zh-TW" altLang="en-US" b="1" dirty="0">
                <a:solidFill>
                  <a:srgbClr val="000000"/>
                </a:solidFill>
                <a:latin typeface="+mn-ea"/>
                <a:ea typeface="+mn-ea"/>
              </a:rPr>
              <a:t>、</a:t>
            </a:r>
            <a:endParaRPr lang="en-US" altLang="zh-TW" b="1" dirty="0">
              <a:solidFill>
                <a:srgbClr val="000000"/>
              </a:solidFill>
              <a:latin typeface="+mn-ea"/>
              <a:ea typeface="+mn-ea"/>
            </a:endParaRPr>
          </a:p>
          <a:p>
            <a:pPr algn="ctr"/>
            <a:r>
              <a:rPr lang="zh-TW" altLang="en-US" b="1" dirty="0">
                <a:solidFill>
                  <a:srgbClr val="000000"/>
                </a:solidFill>
                <a:latin typeface="+mn-ea"/>
                <a:ea typeface="+mn-ea"/>
              </a:rPr>
              <a:t>爬行</a:t>
            </a:r>
          </a:p>
        </p:txBody>
      </p:sp>
      <p:sp>
        <p:nvSpPr>
          <p:cNvPr id="22" name="文字方塊 21">
            <a:extLst>
              <a:ext uri="{FF2B5EF4-FFF2-40B4-BE49-F238E27FC236}">
                <a16:creationId xmlns:a16="http://schemas.microsoft.com/office/drawing/2014/main" id="{560F9F82-AB52-4CB7-9E24-B040162DF8EE}"/>
              </a:ext>
            </a:extLst>
          </p:cNvPr>
          <p:cNvSpPr txBox="1"/>
          <p:nvPr/>
        </p:nvSpPr>
        <p:spPr>
          <a:xfrm>
            <a:off x="814517" y="4365104"/>
            <a:ext cx="877163" cy="369332"/>
          </a:xfrm>
          <a:prstGeom prst="rect">
            <a:avLst/>
          </a:prstGeom>
          <a:noFill/>
        </p:spPr>
        <p:txBody>
          <a:bodyPr wrap="none" rtlCol="0">
            <a:spAutoFit/>
          </a:bodyPr>
          <a:lstStyle/>
          <a:p>
            <a:pPr algn="ctr"/>
            <a:r>
              <a:rPr lang="en-US" altLang="zh-TW" b="1" dirty="0">
                <a:solidFill>
                  <a:schemeClr val="bg1"/>
                </a:solidFill>
                <a:latin typeface="+mn-ea"/>
                <a:ea typeface="+mn-ea"/>
              </a:rPr>
              <a:t>(</a:t>
            </a:r>
            <a:r>
              <a:rPr lang="zh-TW" altLang="en-US" b="1" dirty="0">
                <a:solidFill>
                  <a:schemeClr val="bg1"/>
                </a:solidFill>
                <a:latin typeface="+mn-ea"/>
                <a:ea typeface="+mn-ea"/>
              </a:rPr>
              <a:t>五類</a:t>
            </a:r>
            <a:r>
              <a:rPr lang="en-US" altLang="zh-TW" b="1" dirty="0">
                <a:solidFill>
                  <a:schemeClr val="bg1"/>
                </a:solidFill>
                <a:latin typeface="+mn-ea"/>
                <a:ea typeface="+mn-ea"/>
              </a:rPr>
              <a:t>)</a:t>
            </a:r>
          </a:p>
        </p:txBody>
      </p:sp>
      <p:sp>
        <p:nvSpPr>
          <p:cNvPr id="5" name="乘號 4">
            <a:extLst>
              <a:ext uri="{FF2B5EF4-FFF2-40B4-BE49-F238E27FC236}">
                <a16:creationId xmlns:a16="http://schemas.microsoft.com/office/drawing/2014/main" id="{17485162-1939-4EBE-85A3-07211DE95A51}"/>
              </a:ext>
            </a:extLst>
          </p:cNvPr>
          <p:cNvSpPr/>
          <p:nvPr/>
        </p:nvSpPr>
        <p:spPr>
          <a:xfrm>
            <a:off x="2541663" y="2595924"/>
            <a:ext cx="792088" cy="1337131"/>
          </a:xfrm>
          <a:prstGeom prst="mathMultiply">
            <a:avLst/>
          </a:prstGeom>
          <a:solidFill>
            <a:srgbClr val="C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乘號 11">
            <a:extLst>
              <a:ext uri="{FF2B5EF4-FFF2-40B4-BE49-F238E27FC236}">
                <a16:creationId xmlns:a16="http://schemas.microsoft.com/office/drawing/2014/main" id="{9E8197D9-4BFD-4A65-9509-0BB31722A9DE}"/>
              </a:ext>
            </a:extLst>
          </p:cNvPr>
          <p:cNvSpPr/>
          <p:nvPr/>
        </p:nvSpPr>
        <p:spPr>
          <a:xfrm>
            <a:off x="857054" y="4268239"/>
            <a:ext cx="792088" cy="596101"/>
          </a:xfrm>
          <a:prstGeom prst="mathMultiply">
            <a:avLst/>
          </a:prstGeom>
          <a:solidFill>
            <a:srgbClr val="C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3" name="圖片 12">
            <a:extLst>
              <a:ext uri="{FF2B5EF4-FFF2-40B4-BE49-F238E27FC236}">
                <a16:creationId xmlns:a16="http://schemas.microsoft.com/office/drawing/2014/main" id="{4AE71B7C-304E-4163-AF1D-ADDE5689C46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32860" y="0"/>
            <a:ext cx="4411140" cy="1188000"/>
          </a:xfrm>
          <a:prstGeom prst="rect">
            <a:avLst/>
          </a:prstGeom>
        </p:spPr>
      </p:pic>
      <p:sp>
        <p:nvSpPr>
          <p:cNvPr id="15" name="矩形 14">
            <a:extLst>
              <a:ext uri="{FF2B5EF4-FFF2-40B4-BE49-F238E27FC236}">
                <a16:creationId xmlns:a16="http://schemas.microsoft.com/office/drawing/2014/main" id="{AEA8908C-15A6-432C-92AD-9D8AD6949CF8}"/>
              </a:ext>
            </a:extLst>
          </p:cNvPr>
          <p:cNvSpPr/>
          <p:nvPr/>
        </p:nvSpPr>
        <p:spPr>
          <a:xfrm>
            <a:off x="6788536" y="18545"/>
            <a:ext cx="879808" cy="1169456"/>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301616428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(6/6)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solidFill>
            <a:schemeClr val="bg1"/>
          </a:solidFill>
          <a:ln>
            <a:no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b="1" dirty="0">
                <a:solidFill>
                  <a:srgbClr val="000000"/>
                </a:solidFill>
              </a:rPr>
              <a:t>動作相似</a:t>
            </a:r>
            <a:endParaRPr lang="en-US" altLang="zh-TW" b="1"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皆腹面朝下，僅四肢及軀體不同</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避免</a:t>
            </a:r>
            <a:r>
              <a:rPr lang="zh-TW" altLang="en-US" dirty="0">
                <a:solidFill>
                  <a:srgbClr val="C00000"/>
                </a:solidFill>
              </a:rPr>
              <a:t>分類過細</a:t>
            </a:r>
            <a:endParaRPr lang="en-US" altLang="zh-TW" dirty="0">
              <a:solidFill>
                <a:srgbClr val="C00000"/>
              </a:solidFill>
            </a:endParaRPr>
          </a:p>
        </p:txBody>
      </p:sp>
      <p:grpSp>
        <p:nvGrpSpPr>
          <p:cNvPr id="3" name="群組 2">
            <a:extLst>
              <a:ext uri="{FF2B5EF4-FFF2-40B4-BE49-F238E27FC236}">
                <a16:creationId xmlns:a16="http://schemas.microsoft.com/office/drawing/2014/main" id="{A44CC799-AA54-443B-AA5F-A25EB4E342FD}"/>
              </a:ext>
            </a:extLst>
          </p:cNvPr>
          <p:cNvGrpSpPr/>
          <p:nvPr/>
        </p:nvGrpSpPr>
        <p:grpSpPr>
          <a:xfrm>
            <a:off x="1115616" y="3658791"/>
            <a:ext cx="7810971" cy="2199084"/>
            <a:chOff x="1171322" y="3933056"/>
            <a:chExt cx="7810971" cy="2199084"/>
          </a:xfrm>
        </p:grpSpPr>
        <p:pic>
          <p:nvPicPr>
            <p:cNvPr id="7" name="圖片 6">
              <a:extLst>
                <a:ext uri="{FF2B5EF4-FFF2-40B4-BE49-F238E27FC236}">
                  <a16:creationId xmlns:a16="http://schemas.microsoft.com/office/drawing/2014/main" id="{0F4CE92D-A811-440D-89BF-FC7259F4A2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1960" y="3933056"/>
              <a:ext cx="2400000" cy="1800000"/>
            </a:xfrm>
            <a:prstGeom prst="rect">
              <a:avLst/>
            </a:prstGeom>
          </p:spPr>
        </p:pic>
        <p:pic>
          <p:nvPicPr>
            <p:cNvPr id="9" name="圖片 8">
              <a:extLst>
                <a:ext uri="{FF2B5EF4-FFF2-40B4-BE49-F238E27FC236}">
                  <a16:creationId xmlns:a16="http://schemas.microsoft.com/office/drawing/2014/main" id="{54A45277-E032-431C-A46A-6AC5712D7C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1920" y="3933056"/>
              <a:ext cx="2400000" cy="1800000"/>
            </a:xfrm>
            <a:prstGeom prst="rect">
              <a:avLst/>
            </a:prstGeom>
          </p:spPr>
        </p:pic>
        <p:pic>
          <p:nvPicPr>
            <p:cNvPr id="11" name="圖片 10">
              <a:extLst>
                <a:ext uri="{FF2B5EF4-FFF2-40B4-BE49-F238E27FC236}">
                  <a16:creationId xmlns:a16="http://schemas.microsoft.com/office/drawing/2014/main" id="{B9F48B01-8AE2-4988-8DBE-044DB1635C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4375" y="3933056"/>
              <a:ext cx="2400000" cy="1800000"/>
            </a:xfrm>
            <a:prstGeom prst="rect">
              <a:avLst/>
            </a:prstGeom>
          </p:spPr>
        </p:pic>
        <p:sp>
          <p:nvSpPr>
            <p:cNvPr id="12" name="內容版面配置區 2">
              <a:extLst>
                <a:ext uri="{FF2B5EF4-FFF2-40B4-BE49-F238E27FC236}">
                  <a16:creationId xmlns:a16="http://schemas.microsoft.com/office/drawing/2014/main" id="{C0A47E38-D324-43F2-BA9D-53C213F40BBA}"/>
                </a:ext>
              </a:extLst>
            </p:cNvPr>
            <p:cNvSpPr txBox="1">
              <a:spLocks/>
            </p:cNvSpPr>
            <p:nvPr/>
          </p:nvSpPr>
          <p:spPr bwMode="auto">
            <a:xfrm>
              <a:off x="1171322" y="5733056"/>
              <a:ext cx="25612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四肢及軀體皆貼地</a:t>
              </a:r>
              <a:endParaRPr lang="en-US" altLang="zh-TW" sz="2000" dirty="0">
                <a:solidFill>
                  <a:srgbClr val="000000"/>
                </a:solidFill>
              </a:endParaRPr>
            </a:p>
          </p:txBody>
        </p:sp>
        <p:sp>
          <p:nvSpPr>
            <p:cNvPr id="13" name="內容版面配置區 2">
              <a:extLst>
                <a:ext uri="{FF2B5EF4-FFF2-40B4-BE49-F238E27FC236}">
                  <a16:creationId xmlns:a16="http://schemas.microsoft.com/office/drawing/2014/main" id="{12050B77-1EAC-4F79-8DDF-2218BA47DE8B}"/>
                </a:ext>
              </a:extLst>
            </p:cNvPr>
            <p:cNvSpPr txBox="1">
              <a:spLocks/>
            </p:cNvSpPr>
            <p:nvPr/>
          </p:nvSpPr>
          <p:spPr bwMode="auto">
            <a:xfrm>
              <a:off x="3714001" y="5742440"/>
              <a:ext cx="267583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zh-TW" altLang="en-US" sz="2000" dirty="0">
                  <a:solidFill>
                    <a:srgbClr val="000000"/>
                  </a:solidFill>
                </a:rPr>
                <a:t>僅手掌與小腿貼地</a:t>
              </a:r>
              <a:endParaRPr lang="en-US" altLang="zh-TW" sz="2000" dirty="0">
                <a:solidFill>
                  <a:srgbClr val="000000"/>
                </a:solidFill>
              </a:endParaRPr>
            </a:p>
          </p:txBody>
        </p:sp>
        <p:sp>
          <p:nvSpPr>
            <p:cNvPr id="14" name="內容版面配置區 2">
              <a:extLst>
                <a:ext uri="{FF2B5EF4-FFF2-40B4-BE49-F238E27FC236}">
                  <a16:creationId xmlns:a16="http://schemas.microsoft.com/office/drawing/2014/main" id="{6F6039EC-DE05-4B9A-B62C-42B199618E7C}"/>
                </a:ext>
              </a:extLst>
            </p:cNvPr>
            <p:cNvSpPr txBox="1">
              <a:spLocks/>
            </p:cNvSpPr>
            <p:nvPr/>
          </p:nvSpPr>
          <p:spPr bwMode="auto">
            <a:xfrm>
              <a:off x="6306456" y="5733056"/>
              <a:ext cx="267583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a:t>
              </a:r>
              <a:r>
                <a:rPr lang="zh-TW" altLang="en-US" sz="2000" dirty="0">
                  <a:solidFill>
                    <a:srgbClr val="000000"/>
                  </a:solidFill>
                </a:rPr>
                <a:t>僅手掌與腳掌貼地</a:t>
              </a:r>
              <a:endParaRPr lang="en-US" altLang="zh-TW" sz="2000" dirty="0">
                <a:solidFill>
                  <a:srgbClr val="000000"/>
                </a:solidFill>
              </a:endParaRPr>
            </a:p>
          </p:txBody>
        </p:sp>
      </p:grpSp>
      <p:sp>
        <p:nvSpPr>
          <p:cNvPr id="15" name="文字方塊 14">
            <a:extLst>
              <a:ext uri="{FF2B5EF4-FFF2-40B4-BE49-F238E27FC236}">
                <a16:creationId xmlns:a16="http://schemas.microsoft.com/office/drawing/2014/main" id="{803A7FA3-0250-4E9D-9C07-EF8C1D0ABB52}"/>
              </a:ext>
            </a:extLst>
          </p:cNvPr>
          <p:cNvSpPr txBox="1"/>
          <p:nvPr/>
        </p:nvSpPr>
        <p:spPr>
          <a:xfrm>
            <a:off x="3796214" y="5869674"/>
            <a:ext cx="2319866" cy="369332"/>
          </a:xfrm>
          <a:prstGeom prst="rect">
            <a:avLst/>
          </a:prstGeom>
          <a:solidFill>
            <a:schemeClr val="bg1"/>
          </a:solidFill>
        </p:spPr>
        <p:txBody>
          <a:bodyPr wrap="none" rtlCol="0">
            <a:spAutoFit/>
          </a:bodyPr>
          <a:lstStyle/>
          <a:p>
            <a:r>
              <a:rPr lang="zh-TW" altLang="en-US" dirty="0">
                <a:solidFill>
                  <a:srgbClr val="000000"/>
                </a:solidFill>
                <a:latin typeface="Times New Roman" panose="02020603050405020304" pitchFamily="18" charset="0"/>
                <a:ea typeface="+mn-ea"/>
                <a:cs typeface="Times New Roman" panose="02020603050405020304" pitchFamily="18" charset="0"/>
              </a:rPr>
              <a:t>▲ 嬰兒腹面朝下之姿</a:t>
            </a:r>
            <a:endParaRPr lang="zh-TW" altLang="en-US" dirty="0">
              <a:solidFill>
                <a:srgbClr val="000000"/>
              </a:solidFill>
              <a:latin typeface="+mn-ea"/>
              <a:ea typeface="+mn-ea"/>
            </a:endParaRPr>
          </a:p>
        </p:txBody>
      </p:sp>
    </p:spTree>
    <p:extLst>
      <p:ext uri="{BB962C8B-B14F-4D97-AF65-F5344CB8AC3E}">
        <p14:creationId xmlns:p14="http://schemas.microsoft.com/office/powerpoint/2010/main" val="265564142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研究動機 </a:t>
            </a:r>
            <a:r>
              <a:rPr lang="en-US" altLang="zh-TW" b="0" dirty="0">
                <a:solidFill>
                  <a:srgbClr val="000000"/>
                </a:solidFill>
                <a:latin typeface="+mn-lt"/>
                <a:ea typeface="+mn-ea"/>
              </a:rPr>
              <a:t>(1/4)</a:t>
            </a:r>
            <a:r>
              <a:rPr lang="zh-TW" altLang="en-US" b="0" dirty="0">
                <a:solidFill>
                  <a:srgbClr val="000000"/>
                </a:solidFill>
                <a:latin typeface="+mn-lt"/>
                <a:ea typeface="+mn-ea"/>
              </a:rPr>
              <a:t> － 嬰兒死亡主因</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a:t>
            </a:fld>
            <a:endParaRPr lang="zh-TW" altLang="en-US"/>
          </a:p>
        </p:txBody>
      </p:sp>
      <p:sp>
        <p:nvSpPr>
          <p:cNvPr id="5" name="內容版面配置區 2">
            <a:extLst>
              <a:ext uri="{FF2B5EF4-FFF2-40B4-BE49-F238E27FC236}">
                <a16:creationId xmlns:a16="http://schemas.microsoft.com/office/drawing/2014/main" id="{90D92DC6-BD30-44FB-B78B-317351926C06}"/>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rgbClr val="000000"/>
                </a:solidFill>
              </a:rPr>
              <a:t>衛生福利部統計之嬰兒主要死因統計</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C00000"/>
                </a:solidFill>
              </a:rPr>
              <a:t>嬰兒猝死症</a:t>
            </a:r>
            <a:r>
              <a:rPr lang="zh-TW" altLang="en-US" dirty="0">
                <a:solidFill>
                  <a:srgbClr val="000000"/>
                </a:solidFill>
              </a:rPr>
              <a:t>為其中之一</a:t>
            </a:r>
          </a:p>
        </p:txBody>
      </p:sp>
      <p:graphicFrame>
        <p:nvGraphicFramePr>
          <p:cNvPr id="8" name="表格 7">
            <a:extLst>
              <a:ext uri="{FF2B5EF4-FFF2-40B4-BE49-F238E27FC236}">
                <a16:creationId xmlns:a16="http://schemas.microsoft.com/office/drawing/2014/main" id="{42419F24-564B-4979-9376-C62422427999}"/>
              </a:ext>
            </a:extLst>
          </p:cNvPr>
          <p:cNvGraphicFramePr>
            <a:graphicFrameLocks noGrp="1"/>
          </p:cNvGraphicFramePr>
          <p:nvPr>
            <p:extLst>
              <p:ext uri="{D42A27DB-BD31-4B8C-83A1-F6EECF244321}">
                <p14:modId xmlns:p14="http://schemas.microsoft.com/office/powerpoint/2010/main" val="1752625012"/>
              </p:ext>
            </p:extLst>
          </p:nvPr>
        </p:nvGraphicFramePr>
        <p:xfrm>
          <a:off x="6804248" y="3131863"/>
          <a:ext cx="2188940" cy="2967104"/>
        </p:xfrm>
        <a:graphic>
          <a:graphicData uri="http://schemas.openxmlformats.org/drawingml/2006/table">
            <a:tbl>
              <a:tblPr firstRow="1" bandRow="1">
                <a:tableStyleId>{5202B0CA-FC54-4496-8BCA-5EF66A818D29}</a:tableStyleId>
              </a:tblPr>
              <a:tblGrid>
                <a:gridCol w="451565">
                  <a:extLst>
                    <a:ext uri="{9D8B030D-6E8A-4147-A177-3AD203B41FA5}">
                      <a16:colId xmlns:a16="http://schemas.microsoft.com/office/drawing/2014/main" val="372879856"/>
                    </a:ext>
                  </a:extLst>
                </a:gridCol>
                <a:gridCol w="375028">
                  <a:extLst>
                    <a:ext uri="{9D8B030D-6E8A-4147-A177-3AD203B41FA5}">
                      <a16:colId xmlns:a16="http://schemas.microsoft.com/office/drawing/2014/main" val="146204822"/>
                    </a:ext>
                  </a:extLst>
                </a:gridCol>
                <a:gridCol w="528101">
                  <a:extLst>
                    <a:ext uri="{9D8B030D-6E8A-4147-A177-3AD203B41FA5}">
                      <a16:colId xmlns:a16="http://schemas.microsoft.com/office/drawing/2014/main" val="966271288"/>
                    </a:ext>
                  </a:extLst>
                </a:gridCol>
                <a:gridCol w="834246">
                  <a:extLst>
                    <a:ext uri="{9D8B030D-6E8A-4147-A177-3AD203B41FA5}">
                      <a16:colId xmlns:a16="http://schemas.microsoft.com/office/drawing/2014/main" val="511779305"/>
                    </a:ext>
                  </a:extLst>
                </a:gridCol>
              </a:tblGrid>
              <a:tr h="463610">
                <a:tc>
                  <a:txBody>
                    <a:bodyPr/>
                    <a:lstStyle/>
                    <a:p>
                      <a:pPr algn="ctr"/>
                      <a:r>
                        <a:rPr lang="zh-TW" altLang="en-US" sz="1200" dirty="0"/>
                        <a:t>年</a:t>
                      </a:r>
                      <a:endParaRPr lang="en-US" altLang="zh-TW" sz="1200" dirty="0"/>
                    </a:p>
                    <a:p>
                      <a:pPr algn="ctr"/>
                      <a:r>
                        <a:rPr lang="zh-TW" altLang="en-US" sz="1200" dirty="0"/>
                        <a:t>份</a:t>
                      </a:r>
                    </a:p>
                  </a:txBody>
                  <a:tcPr>
                    <a:solidFill>
                      <a:schemeClr val="accent6">
                        <a:lumMod val="75000"/>
                      </a:schemeClr>
                    </a:solidFill>
                  </a:tcPr>
                </a:tc>
                <a:tc>
                  <a:txBody>
                    <a:bodyPr/>
                    <a:lstStyle/>
                    <a:p>
                      <a:pPr algn="ctr"/>
                      <a:r>
                        <a:rPr lang="zh-TW" altLang="en-US" sz="1200" dirty="0"/>
                        <a:t>順</a:t>
                      </a:r>
                      <a:endParaRPr lang="en-US" altLang="zh-TW" sz="1200" dirty="0"/>
                    </a:p>
                    <a:p>
                      <a:pPr algn="ctr"/>
                      <a:r>
                        <a:rPr lang="zh-TW" altLang="en-US" sz="1200" dirty="0"/>
                        <a:t>位</a:t>
                      </a:r>
                    </a:p>
                  </a:txBody>
                  <a:tcPr>
                    <a:solidFill>
                      <a:schemeClr val="accent6">
                        <a:lumMod val="75000"/>
                      </a:schemeClr>
                    </a:solidFill>
                  </a:tcPr>
                </a:tc>
                <a:tc>
                  <a:txBody>
                    <a:bodyPr/>
                    <a:lstStyle/>
                    <a:p>
                      <a:pPr algn="ctr"/>
                      <a:r>
                        <a:rPr lang="zh-TW" altLang="en-US" sz="1200" dirty="0"/>
                        <a:t>死亡</a:t>
                      </a:r>
                      <a:endParaRPr lang="en-US" altLang="zh-TW" sz="1200" dirty="0"/>
                    </a:p>
                    <a:p>
                      <a:pPr algn="ctr"/>
                      <a:r>
                        <a:rPr lang="zh-TW" altLang="en-US" sz="1200" dirty="0"/>
                        <a:t>人數</a:t>
                      </a:r>
                    </a:p>
                  </a:txBody>
                  <a:tcPr>
                    <a:solidFill>
                      <a:schemeClr val="accent6">
                        <a:lumMod val="75000"/>
                      </a:schemeClr>
                    </a:solidFill>
                  </a:tcPr>
                </a:tc>
                <a:tc>
                  <a:txBody>
                    <a:bodyPr/>
                    <a:lstStyle/>
                    <a:p>
                      <a:pPr algn="ctr"/>
                      <a:r>
                        <a:rPr lang="zh-TW" altLang="en-US" sz="1200" dirty="0"/>
                        <a:t>死亡人數</a:t>
                      </a:r>
                      <a:endParaRPr lang="en-US" altLang="zh-TW" sz="1200" dirty="0"/>
                    </a:p>
                    <a:p>
                      <a:pPr algn="ctr"/>
                      <a:r>
                        <a:rPr lang="zh-TW" altLang="en-US" sz="1200" dirty="0"/>
                        <a:t>百分比</a:t>
                      </a:r>
                    </a:p>
                  </a:txBody>
                  <a:tcPr>
                    <a:solidFill>
                      <a:schemeClr val="accent6">
                        <a:lumMod val="75000"/>
                      </a:schemeClr>
                    </a:solidFill>
                  </a:tcPr>
                </a:tc>
                <a:extLst>
                  <a:ext uri="{0D108BD9-81ED-4DB2-BD59-A6C34878D82A}">
                    <a16:rowId xmlns:a16="http://schemas.microsoft.com/office/drawing/2014/main" val="782224281"/>
                  </a:ext>
                </a:extLst>
              </a:tr>
              <a:tr h="278166">
                <a:tc>
                  <a:txBody>
                    <a:bodyPr/>
                    <a:lstStyle/>
                    <a:p>
                      <a:pPr algn="ctr"/>
                      <a:r>
                        <a:rPr lang="en-US" altLang="zh-TW" sz="1200" dirty="0">
                          <a:solidFill>
                            <a:srgbClr val="000000"/>
                          </a:solidFill>
                        </a:rPr>
                        <a:t>101</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5</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42</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4.9%</a:t>
                      </a:r>
                      <a:endParaRPr lang="zh-TW" altLang="en-US" sz="1200" dirty="0">
                        <a:solidFill>
                          <a:srgbClr val="000000"/>
                        </a:solidFill>
                      </a:endParaRPr>
                    </a:p>
                  </a:txBody>
                  <a:tcPr>
                    <a:solidFill>
                      <a:schemeClr val="bg1">
                        <a:lumMod val="95000"/>
                      </a:schemeClr>
                    </a:solidFill>
                  </a:tcPr>
                </a:tc>
                <a:extLst>
                  <a:ext uri="{0D108BD9-81ED-4DB2-BD59-A6C34878D82A}">
                    <a16:rowId xmlns:a16="http://schemas.microsoft.com/office/drawing/2014/main" val="884326154"/>
                  </a:ext>
                </a:extLst>
              </a:tr>
              <a:tr h="278166">
                <a:tc>
                  <a:txBody>
                    <a:bodyPr/>
                    <a:lstStyle/>
                    <a:p>
                      <a:pPr algn="ctr"/>
                      <a:r>
                        <a:rPr lang="en-US" altLang="zh-TW" sz="1200" dirty="0">
                          <a:solidFill>
                            <a:srgbClr val="000000"/>
                          </a:solidFill>
                        </a:rPr>
                        <a:t>102</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6</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48</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3.1%</a:t>
                      </a:r>
                      <a:endParaRPr lang="zh-TW" altLang="en-US" sz="1200" dirty="0">
                        <a:solidFill>
                          <a:srgbClr val="000000"/>
                        </a:solidFill>
                      </a:endParaRPr>
                    </a:p>
                  </a:txBody>
                  <a:tcPr>
                    <a:solidFill>
                      <a:schemeClr val="bg1">
                        <a:lumMod val="95000"/>
                      </a:schemeClr>
                    </a:solidFill>
                  </a:tcPr>
                </a:tc>
                <a:extLst>
                  <a:ext uri="{0D108BD9-81ED-4DB2-BD59-A6C34878D82A}">
                    <a16:rowId xmlns:a16="http://schemas.microsoft.com/office/drawing/2014/main" val="1937790558"/>
                  </a:ext>
                </a:extLst>
              </a:tr>
              <a:tr h="278166">
                <a:tc>
                  <a:txBody>
                    <a:bodyPr/>
                    <a:lstStyle/>
                    <a:p>
                      <a:pPr algn="ctr"/>
                      <a:r>
                        <a:rPr lang="en-US" altLang="zh-TW" sz="1200" dirty="0">
                          <a:solidFill>
                            <a:srgbClr val="000000"/>
                          </a:solidFill>
                        </a:rPr>
                        <a:t>103</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6</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30</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3.9%</a:t>
                      </a:r>
                      <a:endParaRPr lang="zh-TW" altLang="en-US" sz="1200" dirty="0">
                        <a:solidFill>
                          <a:srgbClr val="000000"/>
                        </a:solidFill>
                      </a:endParaRPr>
                    </a:p>
                  </a:txBody>
                  <a:tcPr>
                    <a:solidFill>
                      <a:schemeClr val="bg1">
                        <a:lumMod val="95000"/>
                      </a:schemeClr>
                    </a:solidFill>
                  </a:tcPr>
                </a:tc>
                <a:extLst>
                  <a:ext uri="{0D108BD9-81ED-4DB2-BD59-A6C34878D82A}">
                    <a16:rowId xmlns:a16="http://schemas.microsoft.com/office/drawing/2014/main" val="72957953"/>
                  </a:ext>
                </a:extLst>
              </a:tr>
              <a:tr h="278166">
                <a:tc>
                  <a:txBody>
                    <a:bodyPr/>
                    <a:lstStyle/>
                    <a:p>
                      <a:pPr algn="ctr"/>
                      <a:r>
                        <a:rPr lang="en-US" altLang="zh-TW" sz="1200" dirty="0">
                          <a:solidFill>
                            <a:srgbClr val="000000"/>
                          </a:solidFill>
                        </a:rPr>
                        <a:t>104</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6</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32</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3.6%</a:t>
                      </a:r>
                      <a:endParaRPr lang="zh-TW" altLang="en-US" sz="1200" dirty="0">
                        <a:solidFill>
                          <a:srgbClr val="000000"/>
                        </a:solidFill>
                      </a:endParaRPr>
                    </a:p>
                  </a:txBody>
                  <a:tcPr>
                    <a:solidFill>
                      <a:schemeClr val="bg1">
                        <a:lumMod val="95000"/>
                      </a:schemeClr>
                    </a:solidFill>
                  </a:tcPr>
                </a:tc>
                <a:extLst>
                  <a:ext uri="{0D108BD9-81ED-4DB2-BD59-A6C34878D82A}">
                    <a16:rowId xmlns:a16="http://schemas.microsoft.com/office/drawing/2014/main" val="2078655239"/>
                  </a:ext>
                </a:extLst>
              </a:tr>
              <a:tr h="278166">
                <a:tc>
                  <a:txBody>
                    <a:bodyPr/>
                    <a:lstStyle/>
                    <a:p>
                      <a:pPr algn="ctr"/>
                      <a:r>
                        <a:rPr lang="en-US" altLang="zh-TW" sz="1200" dirty="0">
                          <a:solidFill>
                            <a:srgbClr val="000000"/>
                          </a:solidFill>
                        </a:rPr>
                        <a:t>105</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6</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32</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3.9%</a:t>
                      </a:r>
                      <a:endParaRPr lang="zh-TW" altLang="en-US" sz="1200" dirty="0">
                        <a:solidFill>
                          <a:srgbClr val="000000"/>
                        </a:solidFill>
                      </a:endParaRPr>
                    </a:p>
                  </a:txBody>
                  <a:tcPr>
                    <a:solidFill>
                      <a:schemeClr val="bg1">
                        <a:lumMod val="95000"/>
                      </a:schemeClr>
                    </a:solidFill>
                  </a:tcPr>
                </a:tc>
                <a:extLst>
                  <a:ext uri="{0D108BD9-81ED-4DB2-BD59-A6C34878D82A}">
                    <a16:rowId xmlns:a16="http://schemas.microsoft.com/office/drawing/2014/main" val="2458006492"/>
                  </a:ext>
                </a:extLst>
              </a:tr>
              <a:tr h="278166">
                <a:tc>
                  <a:txBody>
                    <a:bodyPr/>
                    <a:lstStyle/>
                    <a:p>
                      <a:pPr algn="ctr"/>
                      <a:r>
                        <a:rPr lang="en-US" altLang="zh-TW" sz="1200" dirty="0">
                          <a:solidFill>
                            <a:srgbClr val="000000"/>
                          </a:solidFill>
                        </a:rPr>
                        <a:t>106</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6</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23</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3.0%</a:t>
                      </a:r>
                    </a:p>
                  </a:txBody>
                  <a:tcPr>
                    <a:solidFill>
                      <a:schemeClr val="bg1">
                        <a:lumMod val="95000"/>
                      </a:schemeClr>
                    </a:solidFill>
                  </a:tcPr>
                </a:tc>
                <a:extLst>
                  <a:ext uri="{0D108BD9-81ED-4DB2-BD59-A6C34878D82A}">
                    <a16:rowId xmlns:a16="http://schemas.microsoft.com/office/drawing/2014/main" val="297324858"/>
                  </a:ext>
                </a:extLst>
              </a:tr>
              <a:tr h="278166">
                <a:tc>
                  <a:txBody>
                    <a:bodyPr/>
                    <a:lstStyle/>
                    <a:p>
                      <a:pPr algn="ctr"/>
                      <a:r>
                        <a:rPr lang="en-US" altLang="zh-TW" sz="1200" dirty="0">
                          <a:solidFill>
                            <a:srgbClr val="000000"/>
                          </a:solidFill>
                        </a:rPr>
                        <a:t>107</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7</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22</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2.9%</a:t>
                      </a:r>
                      <a:endParaRPr lang="zh-TW" altLang="en-US" sz="1200" dirty="0">
                        <a:solidFill>
                          <a:srgbClr val="000000"/>
                        </a:solidFill>
                      </a:endParaRPr>
                    </a:p>
                  </a:txBody>
                  <a:tcPr>
                    <a:solidFill>
                      <a:schemeClr val="bg1">
                        <a:lumMod val="95000"/>
                      </a:schemeClr>
                    </a:solidFill>
                  </a:tcPr>
                </a:tc>
                <a:extLst>
                  <a:ext uri="{0D108BD9-81ED-4DB2-BD59-A6C34878D82A}">
                    <a16:rowId xmlns:a16="http://schemas.microsoft.com/office/drawing/2014/main" val="4182443098"/>
                  </a:ext>
                </a:extLst>
              </a:tr>
              <a:tr h="278166">
                <a:tc>
                  <a:txBody>
                    <a:bodyPr/>
                    <a:lstStyle/>
                    <a:p>
                      <a:pPr algn="ctr"/>
                      <a:r>
                        <a:rPr lang="en-US" altLang="zh-TW" sz="1200" dirty="0">
                          <a:solidFill>
                            <a:srgbClr val="000000"/>
                          </a:solidFill>
                        </a:rPr>
                        <a:t>108</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7</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24</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3.6%</a:t>
                      </a:r>
                      <a:endParaRPr lang="zh-TW" altLang="en-US" sz="1200" dirty="0">
                        <a:solidFill>
                          <a:srgbClr val="000000"/>
                        </a:solidFill>
                      </a:endParaRPr>
                    </a:p>
                  </a:txBody>
                  <a:tcPr>
                    <a:solidFill>
                      <a:schemeClr val="bg1">
                        <a:lumMod val="95000"/>
                      </a:schemeClr>
                    </a:solidFill>
                  </a:tcPr>
                </a:tc>
                <a:extLst>
                  <a:ext uri="{0D108BD9-81ED-4DB2-BD59-A6C34878D82A}">
                    <a16:rowId xmlns:a16="http://schemas.microsoft.com/office/drawing/2014/main" val="592124712"/>
                  </a:ext>
                </a:extLst>
              </a:tr>
              <a:tr h="278166">
                <a:tc>
                  <a:txBody>
                    <a:bodyPr/>
                    <a:lstStyle/>
                    <a:p>
                      <a:pPr algn="ctr"/>
                      <a:r>
                        <a:rPr lang="en-US" altLang="zh-TW" sz="1200" dirty="0">
                          <a:solidFill>
                            <a:srgbClr val="000000"/>
                          </a:solidFill>
                        </a:rPr>
                        <a:t>109</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6</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23</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3.9%</a:t>
                      </a:r>
                      <a:endParaRPr lang="zh-TW" altLang="en-US" sz="1200" dirty="0">
                        <a:solidFill>
                          <a:srgbClr val="000000"/>
                        </a:solidFill>
                      </a:endParaRPr>
                    </a:p>
                  </a:txBody>
                  <a:tcPr>
                    <a:solidFill>
                      <a:schemeClr val="bg1">
                        <a:lumMod val="95000"/>
                      </a:schemeClr>
                    </a:solidFill>
                  </a:tcPr>
                </a:tc>
                <a:extLst>
                  <a:ext uri="{0D108BD9-81ED-4DB2-BD59-A6C34878D82A}">
                    <a16:rowId xmlns:a16="http://schemas.microsoft.com/office/drawing/2014/main" val="2854548818"/>
                  </a:ext>
                </a:extLst>
              </a:tr>
            </a:tbl>
          </a:graphicData>
        </a:graphic>
      </p:graphicFrame>
      <p:pic>
        <p:nvPicPr>
          <p:cNvPr id="10" name="圖片 9">
            <a:extLst>
              <a:ext uri="{FF2B5EF4-FFF2-40B4-BE49-F238E27FC236}">
                <a16:creationId xmlns:a16="http://schemas.microsoft.com/office/drawing/2014/main" id="{5E6822C2-B6F7-4BD9-A5B9-8AB9491059A4}"/>
              </a:ext>
            </a:extLst>
          </p:cNvPr>
          <p:cNvPicPr>
            <a:picLocks noChangeAspect="1"/>
          </p:cNvPicPr>
          <p:nvPr/>
        </p:nvPicPr>
        <p:blipFill rotWithShape="1">
          <a:blip r:embed="rId3"/>
          <a:srcRect l="593" t="7091" r="703" b="7156"/>
          <a:stretch/>
        </p:blipFill>
        <p:spPr>
          <a:xfrm>
            <a:off x="333567" y="3131863"/>
            <a:ext cx="6307263" cy="2880000"/>
          </a:xfrm>
          <a:prstGeom prst="rect">
            <a:avLst/>
          </a:prstGeom>
        </p:spPr>
      </p:pic>
      <p:sp>
        <p:nvSpPr>
          <p:cNvPr id="11" name="矩形 10">
            <a:extLst>
              <a:ext uri="{FF2B5EF4-FFF2-40B4-BE49-F238E27FC236}">
                <a16:creationId xmlns:a16="http://schemas.microsoft.com/office/drawing/2014/main" id="{51149695-606B-4C5B-9C8A-EA438DC0CD53}"/>
              </a:ext>
            </a:extLst>
          </p:cNvPr>
          <p:cNvSpPr/>
          <p:nvPr/>
        </p:nvSpPr>
        <p:spPr>
          <a:xfrm>
            <a:off x="346977" y="4748639"/>
            <a:ext cx="6392489" cy="218472"/>
          </a:xfrm>
          <a:prstGeom prst="rect">
            <a:avLst/>
          </a:prstGeom>
          <a:solidFill>
            <a:srgbClr val="FFCCCC">
              <a:alpha val="3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文字方塊 5">
            <a:extLst>
              <a:ext uri="{FF2B5EF4-FFF2-40B4-BE49-F238E27FC236}">
                <a16:creationId xmlns:a16="http://schemas.microsoft.com/office/drawing/2014/main" id="{FB4341FF-777C-435E-BA98-D2D5CE44E115}"/>
              </a:ext>
            </a:extLst>
          </p:cNvPr>
          <p:cNvSpPr txBox="1"/>
          <p:nvPr/>
        </p:nvSpPr>
        <p:spPr>
          <a:xfrm>
            <a:off x="1863915" y="6014005"/>
            <a:ext cx="3358612" cy="369332"/>
          </a:xfrm>
          <a:prstGeom prst="rect">
            <a:avLst/>
          </a:prstGeom>
          <a:solidFill>
            <a:schemeClr val="bg1"/>
          </a:solidFill>
        </p:spPr>
        <p:txBody>
          <a:bodyPr wrap="none" rtlCol="0">
            <a:spAutoFit/>
          </a:bodyPr>
          <a:lstStyle/>
          <a:p>
            <a:r>
              <a:rPr lang="zh-TW" altLang="en-US" dirty="0">
                <a:solidFill>
                  <a:srgbClr val="000000"/>
                </a:solidFill>
                <a:latin typeface="Times New Roman" panose="02020603050405020304" pitchFamily="18" charset="0"/>
                <a:ea typeface="+mn-ea"/>
                <a:cs typeface="Times New Roman" panose="02020603050405020304" pitchFamily="18" charset="0"/>
              </a:rPr>
              <a:t>▲ 民</a:t>
            </a:r>
            <a:r>
              <a:rPr lang="zh-TW" altLang="en-US" dirty="0">
                <a:solidFill>
                  <a:srgbClr val="000000"/>
                </a:solidFill>
                <a:latin typeface="+mn-ea"/>
                <a:ea typeface="+mn-ea"/>
              </a:rPr>
              <a:t>國</a:t>
            </a:r>
            <a:r>
              <a:rPr lang="en-US" altLang="zh-TW" dirty="0">
                <a:solidFill>
                  <a:srgbClr val="000000"/>
                </a:solidFill>
                <a:latin typeface="+mn-ea"/>
                <a:ea typeface="+mn-ea"/>
              </a:rPr>
              <a:t>109</a:t>
            </a:r>
            <a:r>
              <a:rPr lang="zh-TW" altLang="en-US" dirty="0">
                <a:solidFill>
                  <a:srgbClr val="000000"/>
                </a:solidFill>
                <a:latin typeface="+mn-ea"/>
                <a:ea typeface="+mn-ea"/>
              </a:rPr>
              <a:t>年嬰兒主要死亡原因</a:t>
            </a:r>
          </a:p>
        </p:txBody>
      </p:sp>
    </p:spTree>
    <p:extLst>
      <p:ext uri="{BB962C8B-B14F-4D97-AF65-F5344CB8AC3E}">
        <p14:creationId xmlns:p14="http://schemas.microsoft.com/office/powerpoint/2010/main" val="67498432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a:t>
            </a:r>
            <a:r>
              <a:rPr lang="zh-TW" altLang="en-US" b="0" dirty="0">
                <a:solidFill>
                  <a:srgbClr val="000000"/>
                </a:solidFill>
              </a:rPr>
              <a:t>補充</a:t>
            </a:r>
            <a:r>
              <a:rPr lang="en-US" altLang="zh-TW" b="0" dirty="0">
                <a:solidFill>
                  <a:srgbClr val="000000"/>
                </a:solidFill>
              </a:rPr>
              <a:t>)</a:t>
            </a:r>
            <a:endParaRPr lang="en-US" altLang="zh-TW" b="0" dirty="0">
              <a:solidFill>
                <a:srgbClr val="000000"/>
              </a:solidFill>
              <a:latin typeface="+mn-lt"/>
              <a:ea typeface="+mn-ea"/>
            </a:endParaRPr>
          </a:p>
        </p:txBody>
      </p:sp>
      <p:graphicFrame>
        <p:nvGraphicFramePr>
          <p:cNvPr id="19" name="表格 18">
            <a:extLst>
              <a:ext uri="{FF2B5EF4-FFF2-40B4-BE49-F238E27FC236}">
                <a16:creationId xmlns:a16="http://schemas.microsoft.com/office/drawing/2014/main" id="{A9448612-66FD-43C6-B732-F603E325A91E}"/>
              </a:ext>
            </a:extLst>
          </p:cNvPr>
          <p:cNvGraphicFramePr>
            <a:graphicFrameLocks noGrp="1"/>
          </p:cNvGraphicFramePr>
          <p:nvPr>
            <p:extLst>
              <p:ext uri="{D42A27DB-BD31-4B8C-83A1-F6EECF244321}">
                <p14:modId xmlns:p14="http://schemas.microsoft.com/office/powerpoint/2010/main" val="317441515"/>
              </p:ext>
            </p:extLst>
          </p:nvPr>
        </p:nvGraphicFramePr>
        <p:xfrm>
          <a:off x="1691680" y="3861048"/>
          <a:ext cx="5554922" cy="1594440"/>
        </p:xfrm>
        <a:graphic>
          <a:graphicData uri="http://schemas.openxmlformats.org/drawingml/2006/table">
            <a:tbl>
              <a:tblPr firstRow="1" firstCol="1" bandRow="1">
                <a:tableStyleId>{912C8C85-51F0-491E-9774-3900AFEF0FD7}</a:tableStyleId>
              </a:tblPr>
              <a:tblGrid>
                <a:gridCol w="1115700">
                  <a:extLst>
                    <a:ext uri="{9D8B030D-6E8A-4147-A177-3AD203B41FA5}">
                      <a16:colId xmlns:a16="http://schemas.microsoft.com/office/drawing/2014/main" val="2552023737"/>
                    </a:ext>
                  </a:extLst>
                </a:gridCol>
                <a:gridCol w="1115700">
                  <a:extLst>
                    <a:ext uri="{9D8B030D-6E8A-4147-A177-3AD203B41FA5}">
                      <a16:colId xmlns:a16="http://schemas.microsoft.com/office/drawing/2014/main" val="178370344"/>
                    </a:ext>
                  </a:extLst>
                </a:gridCol>
                <a:gridCol w="1115700">
                  <a:extLst>
                    <a:ext uri="{9D8B030D-6E8A-4147-A177-3AD203B41FA5}">
                      <a16:colId xmlns:a16="http://schemas.microsoft.com/office/drawing/2014/main" val="2509292609"/>
                    </a:ext>
                  </a:extLst>
                </a:gridCol>
                <a:gridCol w="1115700">
                  <a:extLst>
                    <a:ext uri="{9D8B030D-6E8A-4147-A177-3AD203B41FA5}">
                      <a16:colId xmlns:a16="http://schemas.microsoft.com/office/drawing/2014/main" val="1543705749"/>
                    </a:ext>
                  </a:extLst>
                </a:gridCol>
                <a:gridCol w="1092122">
                  <a:extLst>
                    <a:ext uri="{9D8B030D-6E8A-4147-A177-3AD203B41FA5}">
                      <a16:colId xmlns:a16="http://schemas.microsoft.com/office/drawing/2014/main" val="2716703859"/>
                    </a:ext>
                  </a:extLst>
                </a:gridCol>
              </a:tblGrid>
              <a:tr h="531480">
                <a:tc>
                  <a:txBody>
                    <a:bodyPr/>
                    <a:lstStyle/>
                    <a:p>
                      <a:pPr marL="0" algn="ctr" defTabSz="914400" rtl="0" eaLnBrk="1" latinLnBrk="0" hangingPunct="1">
                        <a:lnSpc>
                          <a:spcPct val="100000"/>
                        </a:lnSpc>
                        <a:spcAft>
                          <a:spcPts val="0"/>
                        </a:spcAft>
                      </a:pPr>
                      <a:r>
                        <a:rPr lang="zh-TW" altLang="en-US" sz="1800" b="1" kern="1200" dirty="0">
                          <a:solidFill>
                            <a:schemeClr val="bg1"/>
                          </a:solidFill>
                          <a:latin typeface="+mn-lt"/>
                          <a:ea typeface="+mn-ea"/>
                          <a:cs typeface="Times New Roman" panose="02020603050405020304" pitchFamily="18" charset="0"/>
                        </a:rPr>
                        <a:t>類別</a:t>
                      </a:r>
                    </a:p>
                  </a:txBody>
                  <a:tcPr marL="72075" marR="72075" marT="0" marB="0" anchor="ctr">
                    <a:solidFill>
                      <a:srgbClr val="8AB98A"/>
                    </a:solidFill>
                  </a:tcPr>
                </a:tc>
                <a:tc>
                  <a:txBody>
                    <a:bodyPr/>
                    <a:lstStyle/>
                    <a:p>
                      <a:pPr marL="0" algn="ctr" defTabSz="914400" rtl="0" eaLnBrk="1" latinLnBrk="0" hangingPunct="1">
                        <a:lnSpc>
                          <a:spcPct val="100000"/>
                        </a:lnSpc>
                        <a:spcAft>
                          <a:spcPts val="0"/>
                        </a:spcAft>
                      </a:pPr>
                      <a:r>
                        <a:rPr lang="zh-TW" altLang="en-US" sz="1800" b="1" kern="1200" dirty="0">
                          <a:solidFill>
                            <a:schemeClr val="bg1"/>
                          </a:solidFill>
                          <a:latin typeface="+mn-lt"/>
                          <a:ea typeface="+mn-ea"/>
                          <a:cs typeface="Times New Roman" panose="02020603050405020304" pitchFamily="18" charset="0"/>
                        </a:rPr>
                        <a:t>訓練集</a:t>
                      </a:r>
                    </a:p>
                  </a:txBody>
                  <a:tcPr marL="72075" marR="72075" marT="0" marB="0" anchor="ctr">
                    <a:solidFill>
                      <a:srgbClr val="5B985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1" dirty="0">
                          <a:solidFill>
                            <a:schemeClr val="bg1"/>
                          </a:solidFill>
                        </a:rPr>
                        <a:t>測試集</a:t>
                      </a:r>
                      <a:endParaRPr lang="en-US" altLang="zh-TW" sz="1800" b="1" kern="1200" dirty="0">
                        <a:solidFill>
                          <a:schemeClr val="bg1"/>
                        </a:solidFill>
                        <a:latin typeface="+mn-lt"/>
                        <a:ea typeface="+mn-ea"/>
                        <a:cs typeface="Times New Roman" panose="02020603050405020304" pitchFamily="18" charset="0"/>
                      </a:endParaRPr>
                    </a:p>
                  </a:txBody>
                  <a:tcPr marL="72075" marR="72075" marT="0" marB="0" anchor="ctr">
                    <a:solidFill>
                      <a:srgbClr val="5B985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1" kern="1200" dirty="0">
                          <a:solidFill>
                            <a:schemeClr val="bg1"/>
                          </a:solidFill>
                          <a:latin typeface="+mn-lt"/>
                          <a:ea typeface="+mn-ea"/>
                          <a:cs typeface="Times New Roman" panose="02020603050405020304" pitchFamily="18" charset="0"/>
                        </a:rPr>
                        <a:t>驗證集</a:t>
                      </a:r>
                    </a:p>
                  </a:txBody>
                  <a:tcPr marL="72075" marR="72075" marT="0" marB="0" anchor="ctr">
                    <a:solidFill>
                      <a:srgbClr val="5B985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1" kern="1200" dirty="0">
                          <a:solidFill>
                            <a:schemeClr val="bg1"/>
                          </a:solidFill>
                          <a:latin typeface="+mn-lt"/>
                          <a:ea typeface="+mn-ea"/>
                          <a:cs typeface="Times New Roman" panose="02020603050405020304" pitchFamily="18" charset="0"/>
                        </a:rPr>
                        <a:t>總和</a:t>
                      </a:r>
                    </a:p>
                  </a:txBody>
                  <a:tcPr marL="72075" marR="72075" marT="0" marB="0" anchor="ctr">
                    <a:solidFill>
                      <a:srgbClr val="5B985B"/>
                    </a:solidFill>
                  </a:tcPr>
                </a:tc>
                <a:extLst>
                  <a:ext uri="{0D108BD9-81ED-4DB2-BD59-A6C34878D82A}">
                    <a16:rowId xmlns:a16="http://schemas.microsoft.com/office/drawing/2014/main" val="3148875907"/>
                  </a:ext>
                </a:extLst>
              </a:tr>
              <a:tr h="531480">
                <a:tc>
                  <a:txBody>
                    <a:bodyPr/>
                    <a:lstStyle/>
                    <a:p>
                      <a:pPr marL="0" algn="ctr" defTabSz="914400" rtl="0" eaLnBrk="1" latinLnBrk="0" hangingPunct="1">
                        <a:lnSpc>
                          <a:spcPct val="100000"/>
                        </a:lnSpc>
                        <a:spcAft>
                          <a:spcPts val="0"/>
                        </a:spcAft>
                      </a:pPr>
                      <a:r>
                        <a:rPr lang="zh-TW" altLang="en-US" sz="1800" b="1" kern="1200" dirty="0">
                          <a:solidFill>
                            <a:schemeClr val="bg1"/>
                          </a:solidFill>
                          <a:latin typeface="+mn-lt"/>
                          <a:ea typeface="+mn-ea"/>
                          <a:cs typeface="Times New Roman" panose="02020603050405020304" pitchFamily="18" charset="0"/>
                        </a:rPr>
                        <a:t>張數</a:t>
                      </a:r>
                    </a:p>
                  </a:txBody>
                  <a:tcPr marL="72075" marR="72075" marT="0" marB="0" anchor="ctr">
                    <a:solidFill>
                      <a:srgbClr val="8AB98A"/>
                    </a:solidFill>
                  </a:tcP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10815</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3857</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744</a:t>
                      </a:r>
                    </a:p>
                  </a:txBody>
                  <a:tcPr marL="72075" marR="72075" marT="0" marB="0" anchor="ctr"/>
                </a:tc>
                <a:tc>
                  <a:txBody>
                    <a:bodyPr/>
                    <a:lstStyle/>
                    <a:p>
                      <a:pPr marL="0" indent="0" algn="ctr" defTabSz="914400" rtl="0" eaLnBrk="1" latinLnBrk="0" hangingPunct="1">
                        <a:lnSpc>
                          <a:spcPct val="100000"/>
                        </a:lnSpc>
                        <a:spcAft>
                          <a:spcPts val="0"/>
                        </a:spcAft>
                        <a:buFont typeface="+mj-lt"/>
                        <a:buNone/>
                      </a:pPr>
                      <a:r>
                        <a:rPr lang="en-US" altLang="zh-TW" sz="1800" b="1" kern="1200" dirty="0">
                          <a:solidFill>
                            <a:srgbClr val="C00000"/>
                          </a:solidFill>
                          <a:latin typeface="Times New Roman" panose="02020603050405020304" pitchFamily="18" charset="0"/>
                          <a:ea typeface="+mn-ea"/>
                          <a:cs typeface="Times New Roman" panose="02020603050405020304" pitchFamily="18" charset="0"/>
                        </a:rPr>
                        <a:t>15416</a:t>
                      </a:r>
                    </a:p>
                  </a:txBody>
                  <a:tcPr marL="72075" marR="72075" marT="0" marB="0" anchor="ctr"/>
                </a:tc>
                <a:extLst>
                  <a:ext uri="{0D108BD9-81ED-4DB2-BD59-A6C34878D82A}">
                    <a16:rowId xmlns:a16="http://schemas.microsoft.com/office/drawing/2014/main" val="2074482815"/>
                  </a:ext>
                </a:extLst>
              </a:tr>
              <a:tr h="531480">
                <a:tc>
                  <a:txBody>
                    <a:bodyPr/>
                    <a:lstStyle/>
                    <a:p>
                      <a:pPr marL="0" algn="ctr" defTabSz="914400" rtl="0" eaLnBrk="1" latinLnBrk="0" hangingPunct="1">
                        <a:lnSpc>
                          <a:spcPct val="100000"/>
                        </a:lnSpc>
                        <a:spcAft>
                          <a:spcPts val="0"/>
                        </a:spcAft>
                      </a:pPr>
                      <a:r>
                        <a:rPr lang="zh-TW" altLang="en-US" sz="1800" b="1" kern="1200" dirty="0">
                          <a:solidFill>
                            <a:schemeClr val="bg1"/>
                          </a:solidFill>
                          <a:latin typeface="+mn-lt"/>
                          <a:ea typeface="+mn-ea"/>
                          <a:cs typeface="Times New Roman" panose="02020603050405020304" pitchFamily="18" charset="0"/>
                        </a:rPr>
                        <a:t>比例</a:t>
                      </a:r>
                    </a:p>
                  </a:txBody>
                  <a:tcPr marL="72075" marR="72075" marT="0" marB="0" anchor="ctr">
                    <a:solidFill>
                      <a:srgbClr val="8AB98A"/>
                    </a:solidFill>
                  </a:tcP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70%</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25%</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5%</a:t>
                      </a:r>
                    </a:p>
                  </a:txBody>
                  <a:tcPr marL="72075" marR="72075" marT="0" marB="0" anchor="ctr"/>
                </a:tc>
                <a:tc>
                  <a:txBody>
                    <a:bodyPr/>
                    <a:lstStyle/>
                    <a:p>
                      <a:pPr marL="0" indent="0" algn="ctr" defTabSz="914400" rtl="0" eaLnBrk="1" latinLnBrk="0" hangingPunct="1">
                        <a:lnSpc>
                          <a:spcPct val="100000"/>
                        </a:lnSpc>
                        <a:spcAft>
                          <a:spcPts val="0"/>
                        </a:spcAft>
                        <a:buFont typeface="+mj-lt"/>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100%</a:t>
                      </a:r>
                    </a:p>
                  </a:txBody>
                  <a:tcPr marL="72075" marR="72075" marT="0" marB="0" anchor="ctr"/>
                </a:tc>
                <a:extLst>
                  <a:ext uri="{0D108BD9-81ED-4DB2-BD59-A6C34878D82A}">
                    <a16:rowId xmlns:a16="http://schemas.microsoft.com/office/drawing/2014/main" val="1564840172"/>
                  </a:ext>
                </a:extLst>
              </a:tr>
            </a:tbl>
          </a:graphicData>
        </a:graphic>
      </p:graphicFrame>
      <p:sp>
        <p:nvSpPr>
          <p:cNvPr id="7" name="內容版面配置區 2">
            <a:extLst>
              <a:ext uri="{FF2B5EF4-FFF2-40B4-BE49-F238E27FC236}">
                <a16:creationId xmlns:a16="http://schemas.microsoft.com/office/drawing/2014/main" id="{0937ADA6-9206-4578-B38D-33D8198E13B7}"/>
              </a:ext>
            </a:extLst>
          </p:cNvPr>
          <p:cNvSpPr txBox="1">
            <a:spLocks/>
          </p:cNvSpPr>
          <p:nvPr/>
        </p:nvSpPr>
        <p:spPr bwMode="auto">
          <a:xfrm>
            <a:off x="899592" y="1857375"/>
            <a:ext cx="7693025" cy="257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模型訓練</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使用 </a:t>
            </a:r>
            <a:r>
              <a:rPr lang="en-US" altLang="zh-TW" dirty="0">
                <a:solidFill>
                  <a:srgbClr val="C00000"/>
                </a:solidFill>
              </a:rPr>
              <a:t>ResNet50</a:t>
            </a:r>
            <a:r>
              <a:rPr lang="zh-TW" altLang="en-US" dirty="0">
                <a:solidFill>
                  <a:srgbClr val="C00000"/>
                </a:solidFill>
              </a:rPr>
              <a:t> </a:t>
            </a:r>
            <a:r>
              <a:rPr lang="zh-TW" altLang="en-US" dirty="0">
                <a:solidFill>
                  <a:srgbClr val="000000"/>
                </a:solidFill>
              </a:rPr>
              <a:t>訓練 </a:t>
            </a:r>
            <a:r>
              <a:rPr lang="en-US" altLang="zh-TW" dirty="0">
                <a:solidFill>
                  <a:srgbClr val="000000"/>
                </a:solidFill>
              </a:rPr>
              <a:t>20</a:t>
            </a:r>
            <a:r>
              <a:rPr lang="zh-TW" altLang="en-US" dirty="0">
                <a:solidFill>
                  <a:srgbClr val="000000"/>
                </a:solidFill>
              </a:rPr>
              <a:t> 回合</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辨識：正躺、趴躺、坐姿及站立</a:t>
            </a:r>
            <a:endParaRPr lang="en-US" altLang="zh-TW" dirty="0">
              <a:solidFill>
                <a:srgbClr val="000000"/>
              </a:solidFill>
            </a:endParaRPr>
          </a:p>
        </p:txBody>
      </p:sp>
    </p:spTree>
    <p:extLst>
      <p:ext uri="{BB962C8B-B14F-4D97-AF65-F5344CB8AC3E}">
        <p14:creationId xmlns:p14="http://schemas.microsoft.com/office/powerpoint/2010/main" val="15414141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41</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研究方法</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系統流程介紹</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危險情境判斷方法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3085807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危險情境判斷方法 </a:t>
            </a:r>
            <a:r>
              <a:rPr lang="en-US" altLang="zh-TW" b="0" dirty="0">
                <a:solidFill>
                  <a:srgbClr val="000000"/>
                </a:solidFill>
              </a:rPr>
              <a:t>(1/1)</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42</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使用變數累積模型判斷為警示之幀數</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變數</a:t>
            </a:r>
            <a:r>
              <a:rPr lang="zh-TW" altLang="en-US" dirty="0">
                <a:solidFill>
                  <a:srgbClr val="C00000"/>
                </a:solidFill>
              </a:rPr>
              <a:t>超過</a:t>
            </a:r>
            <a:r>
              <a:rPr lang="zh-TW" altLang="en-US" dirty="0">
                <a:solidFill>
                  <a:srgbClr val="000000"/>
                </a:solidFill>
              </a:rPr>
              <a:t>使用者自訂</a:t>
            </a:r>
            <a:r>
              <a:rPr lang="zh-TW" altLang="en-US" dirty="0">
                <a:solidFill>
                  <a:srgbClr val="C00000"/>
                </a:solidFill>
              </a:rPr>
              <a:t>閥值</a:t>
            </a:r>
            <a:r>
              <a:rPr lang="zh-TW" altLang="en-US" dirty="0">
                <a:solidFill>
                  <a:srgbClr val="000000"/>
                </a:solidFill>
              </a:rPr>
              <a:t>才警示</a:t>
            </a:r>
            <a:endParaRPr lang="en-US" altLang="zh-TW" dirty="0">
              <a:solidFill>
                <a:srgbClr val="000000"/>
              </a:solidFill>
            </a:endParaRPr>
          </a:p>
        </p:txBody>
      </p:sp>
      <p:pic>
        <p:nvPicPr>
          <p:cNvPr id="5" name="圖片 4">
            <a:extLst>
              <a:ext uri="{FF2B5EF4-FFF2-40B4-BE49-F238E27FC236}">
                <a16:creationId xmlns:a16="http://schemas.microsoft.com/office/drawing/2014/main" id="{C09D4670-9650-4F64-97DF-6CBB81E517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677" y="4154649"/>
            <a:ext cx="8268854" cy="1438476"/>
          </a:xfrm>
          <a:prstGeom prst="rect">
            <a:avLst/>
          </a:prstGeom>
        </p:spPr>
      </p:pic>
      <p:sp>
        <p:nvSpPr>
          <p:cNvPr id="7" name="文字方塊 6">
            <a:extLst>
              <a:ext uri="{FF2B5EF4-FFF2-40B4-BE49-F238E27FC236}">
                <a16:creationId xmlns:a16="http://schemas.microsoft.com/office/drawing/2014/main" id="{145F66C1-8978-46C1-965F-912C8F5602CD}"/>
              </a:ext>
            </a:extLst>
          </p:cNvPr>
          <p:cNvSpPr txBox="1"/>
          <p:nvPr/>
        </p:nvSpPr>
        <p:spPr>
          <a:xfrm>
            <a:off x="3587164" y="5808708"/>
            <a:ext cx="2550698" cy="369332"/>
          </a:xfrm>
          <a:prstGeom prst="rect">
            <a:avLst/>
          </a:prstGeom>
          <a:solidFill>
            <a:schemeClr val="bg1"/>
          </a:solidFill>
        </p:spPr>
        <p:txBody>
          <a:bodyPr wrap="none" rtlCol="0">
            <a:spAutoFit/>
          </a:bodyPr>
          <a:lstStyle/>
          <a:p>
            <a:r>
              <a:rPr lang="zh-TW" altLang="en-US" dirty="0">
                <a:solidFill>
                  <a:srgbClr val="000000"/>
                </a:solidFill>
                <a:latin typeface="Times New Roman" panose="02020603050405020304" pitchFamily="18" charset="0"/>
                <a:ea typeface="+mn-ea"/>
                <a:cs typeface="Times New Roman" panose="02020603050405020304" pitchFamily="18" charset="0"/>
              </a:rPr>
              <a:t>▲ 危險情境判斷流程圖</a:t>
            </a:r>
            <a:endParaRPr lang="zh-TW" altLang="en-US" dirty="0">
              <a:solidFill>
                <a:srgbClr val="000000"/>
              </a:solidFill>
              <a:latin typeface="+mn-ea"/>
              <a:ea typeface="+mn-ea"/>
            </a:endParaRPr>
          </a:p>
        </p:txBody>
      </p:sp>
    </p:spTree>
    <p:extLst>
      <p:ext uri="{BB962C8B-B14F-4D97-AF65-F5344CB8AC3E}">
        <p14:creationId xmlns:p14="http://schemas.microsoft.com/office/powerpoint/2010/main" val="268979765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43</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實驗設計與結果</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臉部偵測準確度實驗</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臉部偵測執行時間實驗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影片危險偵測實驗</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7027115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臉部偵測準確度實驗 </a:t>
            </a:r>
            <a:r>
              <a:rPr lang="en-US" altLang="zh-TW" sz="3200" b="0" dirty="0">
                <a:solidFill>
                  <a:srgbClr val="000000"/>
                </a:solidFill>
              </a:rPr>
              <a:t>(1/3)</a:t>
            </a:r>
            <a:r>
              <a:rPr lang="zh-TW" altLang="en-US" sz="3200" b="0" dirty="0">
                <a:solidFill>
                  <a:srgbClr val="000000"/>
                </a:solidFill>
              </a:rPr>
              <a:t> － 目的</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臉部遮擋辨識：</a:t>
            </a:r>
            <a:r>
              <a:rPr lang="zh-TW" altLang="en-US" b="1" dirty="0">
                <a:solidFill>
                  <a:srgbClr val="000000"/>
                </a:solidFill>
              </a:rPr>
              <a:t>偵測人臉</a:t>
            </a:r>
            <a:endParaRPr lang="en-US" altLang="zh-TW" b="1"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考量</a:t>
            </a:r>
            <a:r>
              <a:rPr lang="zh-TW" altLang="en-US" dirty="0">
                <a:solidFill>
                  <a:srgbClr val="C00000"/>
                </a:solidFill>
              </a:rPr>
              <a:t>準確性</a:t>
            </a:r>
            <a:r>
              <a:rPr lang="zh-TW" altLang="en-US" dirty="0">
                <a:solidFill>
                  <a:srgbClr val="000000"/>
                </a:solidFill>
              </a:rPr>
              <a:t>及執行效能</a:t>
            </a:r>
            <a:endParaRPr lang="en-US" altLang="zh-TW" dirty="0">
              <a:solidFill>
                <a:srgbClr val="000000"/>
              </a:solidFill>
            </a:endParaRPr>
          </a:p>
          <a:p>
            <a:pPr marL="1314450" lvl="2" indent="-457200">
              <a:lnSpc>
                <a:spcPct val="150000"/>
              </a:lnSpc>
              <a:spcBef>
                <a:spcPts val="0"/>
              </a:spcBef>
              <a:spcAft>
                <a:spcPts val="1200"/>
              </a:spcAft>
              <a:buFont typeface="Wingdings" panose="05000000000000000000" pitchFamily="2" charset="2"/>
              <a:buAutoNum type="circleNumWdWhitePlain"/>
            </a:pPr>
            <a:r>
              <a:rPr lang="en-US" altLang="zh-TW" dirty="0">
                <a:solidFill>
                  <a:srgbClr val="000000"/>
                </a:solidFill>
              </a:rPr>
              <a:t>SSD</a:t>
            </a:r>
            <a:r>
              <a:rPr lang="zh-TW" altLang="en-US" dirty="0">
                <a:solidFill>
                  <a:srgbClr val="000000"/>
                </a:solidFill>
              </a:rPr>
              <a:t>：偵測速度快，召回率低，但準確度高</a:t>
            </a:r>
            <a:endParaRPr lang="en-US" altLang="zh-TW" dirty="0">
              <a:solidFill>
                <a:srgbClr val="000000"/>
              </a:solidFill>
            </a:endParaRPr>
          </a:p>
          <a:p>
            <a:pPr marL="1314450" lvl="2" indent="-457200">
              <a:lnSpc>
                <a:spcPct val="150000"/>
              </a:lnSpc>
              <a:spcBef>
                <a:spcPts val="0"/>
              </a:spcBef>
              <a:spcAft>
                <a:spcPts val="1200"/>
              </a:spcAft>
              <a:buFont typeface="Wingdings" panose="05000000000000000000" pitchFamily="2" charset="2"/>
              <a:buAutoNum type="circleNumWdWhitePlain"/>
            </a:pPr>
            <a:r>
              <a:rPr lang="zh-TW" altLang="en-US" dirty="0">
                <a:solidFill>
                  <a:srgbClr val="000000"/>
                </a:solidFill>
              </a:rPr>
              <a:t>未找到則用 </a:t>
            </a:r>
            <a:r>
              <a:rPr lang="en-US" altLang="zh-TW" dirty="0" err="1">
                <a:solidFill>
                  <a:srgbClr val="C00000"/>
                </a:solidFill>
              </a:rPr>
              <a:t>RetinaFace</a:t>
            </a:r>
            <a:r>
              <a:rPr lang="zh-TW" altLang="en-US" dirty="0">
                <a:solidFill>
                  <a:srgbClr val="000000"/>
                </a:solidFill>
              </a:rPr>
              <a:t>：</a:t>
            </a:r>
            <a:r>
              <a:rPr lang="zh-TW" altLang="en-US" dirty="0">
                <a:solidFill>
                  <a:srgbClr val="C00000"/>
                </a:solidFill>
              </a:rPr>
              <a:t>正確率</a:t>
            </a:r>
            <a:r>
              <a:rPr lang="zh-TW" altLang="en-US" dirty="0">
                <a:solidFill>
                  <a:srgbClr val="000000"/>
                </a:solidFill>
              </a:rPr>
              <a:t>及</a:t>
            </a:r>
            <a:r>
              <a:rPr lang="zh-TW" altLang="en-US" dirty="0">
                <a:solidFill>
                  <a:srgbClr val="C00000"/>
                </a:solidFill>
              </a:rPr>
              <a:t>準確率皆高</a:t>
            </a:r>
            <a:endParaRPr lang="en-US" altLang="zh-TW" dirty="0">
              <a:solidFill>
                <a:srgbClr val="C00000"/>
              </a:solidFill>
            </a:endParaRPr>
          </a:p>
        </p:txBody>
      </p:sp>
    </p:spTree>
    <p:extLst>
      <p:ext uri="{BB962C8B-B14F-4D97-AF65-F5344CB8AC3E}">
        <p14:creationId xmlns:p14="http://schemas.microsoft.com/office/powerpoint/2010/main" val="13081790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臉部偵測準確度實驗 </a:t>
            </a:r>
            <a:r>
              <a:rPr lang="en-US" altLang="zh-TW" sz="3200" b="0" dirty="0">
                <a:solidFill>
                  <a:srgbClr val="000000"/>
                </a:solidFill>
              </a:rPr>
              <a:t>(2/3)</a:t>
            </a:r>
            <a:r>
              <a:rPr lang="zh-TW" altLang="en-US" sz="3200" b="0" dirty="0">
                <a:solidFill>
                  <a:srgbClr val="000000"/>
                </a:solidFill>
              </a:rPr>
              <a:t> － 設計</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45</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9248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資料集：</a:t>
            </a:r>
            <a:r>
              <a:rPr lang="en-US" altLang="zh-TW" dirty="0">
                <a:solidFill>
                  <a:srgbClr val="000000"/>
                </a:solidFill>
              </a:rPr>
              <a:t>3.3.1</a:t>
            </a:r>
            <a:r>
              <a:rPr lang="zh-TW" altLang="en-US" dirty="0">
                <a:solidFill>
                  <a:srgbClr val="000000"/>
                </a:solidFill>
              </a:rPr>
              <a:t>節之嬰兒姿勢資料集</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方法：</a:t>
            </a:r>
            <a:r>
              <a:rPr lang="en-US" altLang="zh-TW" dirty="0" err="1">
                <a:solidFill>
                  <a:srgbClr val="C00000"/>
                </a:solidFill>
              </a:rPr>
              <a:t>RetinaFace</a:t>
            </a:r>
            <a:r>
              <a:rPr lang="zh-TW" altLang="en-US" dirty="0">
                <a:solidFill>
                  <a:srgbClr val="000000"/>
                </a:solidFill>
              </a:rPr>
              <a:t>、</a:t>
            </a:r>
            <a:r>
              <a:rPr lang="en-US" altLang="zh-TW" dirty="0">
                <a:solidFill>
                  <a:srgbClr val="C00000"/>
                </a:solidFill>
              </a:rPr>
              <a:t>MTCNN</a:t>
            </a:r>
            <a:r>
              <a:rPr lang="zh-TW" altLang="en-US" dirty="0">
                <a:solidFill>
                  <a:srgbClr val="000000"/>
                </a:solidFill>
              </a:rPr>
              <a:t>、</a:t>
            </a:r>
            <a:r>
              <a:rPr lang="en-US" altLang="zh-TW" dirty="0">
                <a:solidFill>
                  <a:srgbClr val="C00000"/>
                </a:solidFill>
              </a:rPr>
              <a:t>SSD</a:t>
            </a:r>
            <a:r>
              <a:rPr lang="zh-TW" altLang="en-US" dirty="0">
                <a:solidFill>
                  <a:srgbClr val="000000"/>
                </a:solidFill>
              </a:rPr>
              <a:t>及</a:t>
            </a:r>
            <a:r>
              <a:rPr lang="en-US" altLang="zh-TW" dirty="0" err="1">
                <a:solidFill>
                  <a:srgbClr val="C00000"/>
                </a:solidFill>
              </a:rPr>
              <a:t>Haar</a:t>
            </a:r>
            <a:r>
              <a:rPr lang="en-US" altLang="zh-TW" dirty="0">
                <a:solidFill>
                  <a:srgbClr val="C00000"/>
                </a:solidFill>
              </a:rPr>
              <a:t> Cascade</a:t>
            </a: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評估：</a:t>
            </a:r>
            <a:r>
              <a:rPr lang="en-US" altLang="zh-TW" dirty="0">
                <a:solidFill>
                  <a:srgbClr val="C00000"/>
                </a:solidFill>
              </a:rPr>
              <a:t>accuracy</a:t>
            </a:r>
            <a:r>
              <a:rPr lang="zh-TW" altLang="en-US" dirty="0">
                <a:solidFill>
                  <a:srgbClr val="000000"/>
                </a:solidFill>
              </a:rPr>
              <a:t>、</a:t>
            </a:r>
            <a:r>
              <a:rPr lang="en-US" altLang="zh-TW" dirty="0">
                <a:solidFill>
                  <a:srgbClr val="C00000"/>
                </a:solidFill>
              </a:rPr>
              <a:t>precision</a:t>
            </a:r>
            <a:r>
              <a:rPr lang="zh-TW" altLang="en-US" dirty="0">
                <a:solidFill>
                  <a:srgbClr val="000000"/>
                </a:solidFill>
              </a:rPr>
              <a:t>及</a:t>
            </a:r>
            <a:r>
              <a:rPr lang="en-US" altLang="zh-TW" dirty="0">
                <a:solidFill>
                  <a:srgbClr val="C00000"/>
                </a:solidFill>
              </a:rPr>
              <a:t>recall</a:t>
            </a:r>
            <a:endParaRPr lang="en-US" altLang="zh-TW" dirty="0">
              <a:solidFill>
                <a:srgbClr val="000000"/>
              </a:solidFill>
            </a:endParaRPr>
          </a:p>
        </p:txBody>
      </p:sp>
    </p:spTree>
    <p:extLst>
      <p:ext uri="{BB962C8B-B14F-4D97-AF65-F5344CB8AC3E}">
        <p14:creationId xmlns:p14="http://schemas.microsoft.com/office/powerpoint/2010/main" val="369893871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84D1FDCF-CD3B-44C9-9610-A37202659486}"/>
              </a:ext>
            </a:extLst>
          </p:cNvPr>
          <p:cNvSpPr/>
          <p:nvPr/>
        </p:nvSpPr>
        <p:spPr>
          <a:xfrm>
            <a:off x="3563888" y="4121921"/>
            <a:ext cx="1152128" cy="1039138"/>
          </a:xfrm>
          <a:prstGeom prst="rect">
            <a:avLst/>
          </a:prstGeom>
          <a:solidFill>
            <a:srgbClr val="FFCCCC">
              <a:alpha val="3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3" name="圖片 2">
            <a:extLst>
              <a:ext uri="{FF2B5EF4-FFF2-40B4-BE49-F238E27FC236}">
                <a16:creationId xmlns:a16="http://schemas.microsoft.com/office/drawing/2014/main" id="{77729BDB-2E83-4FBE-85E8-8A651168864F}"/>
              </a:ext>
            </a:extLst>
          </p:cNvPr>
          <p:cNvPicPr>
            <a:picLocks noChangeAspect="1"/>
          </p:cNvPicPr>
          <p:nvPr/>
        </p:nvPicPr>
        <p:blipFill>
          <a:blip r:embed="rId3"/>
          <a:stretch>
            <a:fillRect/>
          </a:stretch>
        </p:blipFill>
        <p:spPr>
          <a:xfrm>
            <a:off x="6180494" y="2073945"/>
            <a:ext cx="2700000" cy="993182"/>
          </a:xfrm>
          <a:prstGeom prst="rect">
            <a:avLst/>
          </a:prstGeom>
        </p:spPr>
      </p:pic>
      <p:sp>
        <p:nvSpPr>
          <p:cNvPr id="10" name="矩形 9">
            <a:extLst>
              <a:ext uri="{FF2B5EF4-FFF2-40B4-BE49-F238E27FC236}">
                <a16:creationId xmlns:a16="http://schemas.microsoft.com/office/drawing/2014/main" id="{DD5D1E9E-6717-4B6C-A859-172145530682}"/>
              </a:ext>
            </a:extLst>
          </p:cNvPr>
          <p:cNvSpPr/>
          <p:nvPr/>
        </p:nvSpPr>
        <p:spPr>
          <a:xfrm>
            <a:off x="983497" y="2051654"/>
            <a:ext cx="8035415" cy="1039138"/>
          </a:xfrm>
          <a:prstGeom prst="rect">
            <a:avLst/>
          </a:prstGeom>
          <a:solidFill>
            <a:srgbClr val="FFCCCC">
              <a:alpha val="3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臉部偵測準確度實驗 </a:t>
            </a:r>
            <a:r>
              <a:rPr lang="en-US" altLang="zh-TW" sz="3200" b="0" dirty="0">
                <a:solidFill>
                  <a:srgbClr val="000000"/>
                </a:solidFill>
              </a:rPr>
              <a:t>(3/3)</a:t>
            </a:r>
            <a:r>
              <a:rPr lang="zh-TW" altLang="en-US" sz="3200" b="0" dirty="0">
                <a:solidFill>
                  <a:srgbClr val="000000"/>
                </a:solidFill>
              </a:rPr>
              <a:t> － 結果與分析</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46</a:t>
            </a:fld>
            <a:endParaRPr lang="zh-TW" altLang="en-US"/>
          </a:p>
        </p:txBody>
      </p:sp>
      <p:pic>
        <p:nvPicPr>
          <p:cNvPr id="5" name="圖片 4">
            <a:extLst>
              <a:ext uri="{FF2B5EF4-FFF2-40B4-BE49-F238E27FC236}">
                <a16:creationId xmlns:a16="http://schemas.microsoft.com/office/drawing/2014/main" id="{C471F498-7163-46B4-9649-CADBF0D6B726}"/>
              </a:ext>
            </a:extLst>
          </p:cNvPr>
          <p:cNvPicPr>
            <a:picLocks noChangeAspect="1"/>
          </p:cNvPicPr>
          <p:nvPr/>
        </p:nvPicPr>
        <p:blipFill>
          <a:blip r:embed="rId4"/>
          <a:stretch>
            <a:fillRect/>
          </a:stretch>
        </p:blipFill>
        <p:spPr>
          <a:xfrm>
            <a:off x="6180494" y="3112324"/>
            <a:ext cx="2700000" cy="1012500"/>
          </a:xfrm>
          <a:prstGeom prst="rect">
            <a:avLst/>
          </a:prstGeom>
        </p:spPr>
      </p:pic>
      <p:pic>
        <p:nvPicPr>
          <p:cNvPr id="6" name="圖片 5">
            <a:extLst>
              <a:ext uri="{FF2B5EF4-FFF2-40B4-BE49-F238E27FC236}">
                <a16:creationId xmlns:a16="http://schemas.microsoft.com/office/drawing/2014/main" id="{EB9693B2-3FD7-4FB4-B8E4-4120E17F2877}"/>
              </a:ext>
            </a:extLst>
          </p:cNvPr>
          <p:cNvPicPr>
            <a:picLocks noChangeAspect="1"/>
          </p:cNvPicPr>
          <p:nvPr/>
        </p:nvPicPr>
        <p:blipFill>
          <a:blip r:embed="rId5"/>
          <a:stretch>
            <a:fillRect/>
          </a:stretch>
        </p:blipFill>
        <p:spPr>
          <a:xfrm>
            <a:off x="6180494" y="4152242"/>
            <a:ext cx="2700000" cy="1012786"/>
          </a:xfrm>
          <a:prstGeom prst="rect">
            <a:avLst/>
          </a:prstGeom>
        </p:spPr>
      </p:pic>
      <p:pic>
        <p:nvPicPr>
          <p:cNvPr id="9" name="圖片 8">
            <a:extLst>
              <a:ext uri="{FF2B5EF4-FFF2-40B4-BE49-F238E27FC236}">
                <a16:creationId xmlns:a16="http://schemas.microsoft.com/office/drawing/2014/main" id="{3840265F-9160-4BFC-A23C-6F3731730094}"/>
              </a:ext>
            </a:extLst>
          </p:cNvPr>
          <p:cNvPicPr>
            <a:picLocks noChangeAspect="1"/>
          </p:cNvPicPr>
          <p:nvPr/>
        </p:nvPicPr>
        <p:blipFill>
          <a:blip r:embed="rId6"/>
          <a:stretch>
            <a:fillRect/>
          </a:stretch>
        </p:blipFill>
        <p:spPr>
          <a:xfrm>
            <a:off x="6180494" y="5194607"/>
            <a:ext cx="2700000" cy="992815"/>
          </a:xfrm>
          <a:prstGeom prst="rect">
            <a:avLst/>
          </a:prstGeom>
        </p:spPr>
      </p:pic>
      <p:sp>
        <p:nvSpPr>
          <p:cNvPr id="11" name="矩形: 圓角 10">
            <a:extLst>
              <a:ext uri="{FF2B5EF4-FFF2-40B4-BE49-F238E27FC236}">
                <a16:creationId xmlns:a16="http://schemas.microsoft.com/office/drawing/2014/main" id="{E0040E1C-1401-4360-B097-D26DEF6E0C0D}"/>
              </a:ext>
            </a:extLst>
          </p:cNvPr>
          <p:cNvSpPr/>
          <p:nvPr/>
        </p:nvSpPr>
        <p:spPr>
          <a:xfrm>
            <a:off x="290890" y="2324684"/>
            <a:ext cx="623224" cy="491704"/>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bg1"/>
                </a:solidFill>
              </a:rPr>
              <a:t>優</a:t>
            </a:r>
            <a:endParaRPr lang="zh-TW" altLang="en-US" b="1" dirty="0">
              <a:solidFill>
                <a:schemeClr val="bg1"/>
              </a:solidFill>
            </a:endParaRPr>
          </a:p>
        </p:txBody>
      </p:sp>
      <p:graphicFrame>
        <p:nvGraphicFramePr>
          <p:cNvPr id="7" name="表格 6">
            <a:extLst>
              <a:ext uri="{FF2B5EF4-FFF2-40B4-BE49-F238E27FC236}">
                <a16:creationId xmlns:a16="http://schemas.microsoft.com/office/drawing/2014/main" id="{F054E691-921E-43A8-909D-0F2DC1FA752B}"/>
              </a:ext>
            </a:extLst>
          </p:cNvPr>
          <p:cNvGraphicFramePr>
            <a:graphicFrameLocks noGrp="1"/>
          </p:cNvGraphicFramePr>
          <p:nvPr>
            <p:extLst>
              <p:ext uri="{D42A27DB-BD31-4B8C-83A1-F6EECF244321}">
                <p14:modId xmlns:p14="http://schemas.microsoft.com/office/powerpoint/2010/main" val="3971255352"/>
              </p:ext>
            </p:extLst>
          </p:nvPr>
        </p:nvGraphicFramePr>
        <p:xfrm>
          <a:off x="983497" y="1628800"/>
          <a:ext cx="8035416" cy="4576432"/>
        </p:xfrm>
        <a:graphic>
          <a:graphicData uri="http://schemas.openxmlformats.org/drawingml/2006/table">
            <a:tbl>
              <a:tblPr firstRow="1" firstCol="1" bandRow="1">
                <a:tableStyleId>{912C8C85-51F0-491E-9774-3900AFEF0FD7}</a:tableStyleId>
              </a:tblPr>
              <a:tblGrid>
                <a:gridCol w="1464950">
                  <a:extLst>
                    <a:ext uri="{9D8B030D-6E8A-4147-A177-3AD203B41FA5}">
                      <a16:colId xmlns:a16="http://schemas.microsoft.com/office/drawing/2014/main" val="178370344"/>
                    </a:ext>
                  </a:extLst>
                </a:gridCol>
                <a:gridCol w="1128400">
                  <a:extLst>
                    <a:ext uri="{9D8B030D-6E8A-4147-A177-3AD203B41FA5}">
                      <a16:colId xmlns:a16="http://schemas.microsoft.com/office/drawing/2014/main" val="2509292609"/>
                    </a:ext>
                  </a:extLst>
                </a:gridCol>
                <a:gridCol w="1128400">
                  <a:extLst>
                    <a:ext uri="{9D8B030D-6E8A-4147-A177-3AD203B41FA5}">
                      <a16:colId xmlns:a16="http://schemas.microsoft.com/office/drawing/2014/main" val="1543705749"/>
                    </a:ext>
                  </a:extLst>
                </a:gridCol>
                <a:gridCol w="1324300">
                  <a:extLst>
                    <a:ext uri="{9D8B030D-6E8A-4147-A177-3AD203B41FA5}">
                      <a16:colId xmlns:a16="http://schemas.microsoft.com/office/drawing/2014/main" val="757649787"/>
                    </a:ext>
                  </a:extLst>
                </a:gridCol>
                <a:gridCol w="2989366">
                  <a:extLst>
                    <a:ext uri="{9D8B030D-6E8A-4147-A177-3AD203B41FA5}">
                      <a16:colId xmlns:a16="http://schemas.microsoft.com/office/drawing/2014/main" val="1582649015"/>
                    </a:ext>
                  </a:extLst>
                </a:gridCol>
              </a:tblGrid>
              <a:tr h="432048">
                <a:tc>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演算法</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Accuracy</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Precision</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Recall</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詳細結果</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extLst>
                  <a:ext uri="{0D108BD9-81ED-4DB2-BD59-A6C34878D82A}">
                    <a16:rowId xmlns:a16="http://schemas.microsoft.com/office/drawing/2014/main" val="2350716510"/>
                  </a:ext>
                </a:extLst>
              </a:tr>
              <a:tr h="1036096">
                <a:tc>
                  <a:txBody>
                    <a:bodyPr/>
                    <a:lstStyle/>
                    <a:p>
                      <a:pPr marL="0" algn="ctr" defTabSz="914400" rtl="0" eaLnBrk="1" latinLnBrk="0" hangingPunct="1">
                        <a:lnSpc>
                          <a:spcPct val="100000"/>
                        </a:lnSpc>
                        <a:spcAft>
                          <a:spcPts val="0"/>
                        </a:spcAft>
                      </a:pPr>
                      <a:r>
                        <a:rPr lang="en-US" altLang="zh-TW" sz="1800" b="0" kern="1200" dirty="0" err="1">
                          <a:solidFill>
                            <a:srgbClr val="C00000"/>
                          </a:solidFill>
                          <a:latin typeface="+mn-lt"/>
                          <a:ea typeface="+mn-ea"/>
                          <a:cs typeface="Times New Roman" panose="02020603050405020304" pitchFamily="18" charset="0"/>
                        </a:rPr>
                        <a:t>RetinaFace</a:t>
                      </a:r>
                      <a:endParaRPr lang="zh-TW" altLang="en-US" sz="1800" b="0"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99.71%</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99.75%</a:t>
                      </a: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99.91%</a:t>
                      </a: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3148875907"/>
                  </a:ext>
                </a:extLst>
              </a:tr>
              <a:tr h="10360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C00000"/>
                          </a:solidFill>
                          <a:latin typeface="+mn-lt"/>
                          <a:ea typeface="+mn-ea"/>
                          <a:cs typeface="Times New Roman" panose="02020603050405020304" pitchFamily="18" charset="0"/>
                        </a:rPr>
                        <a:t>MTCNN</a:t>
                      </a: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000000"/>
                          </a:solidFill>
                          <a:latin typeface="+mn-lt"/>
                          <a:ea typeface="+mn-ea"/>
                          <a:cs typeface="Times New Roman" panose="02020603050405020304" pitchFamily="18" charset="0"/>
                        </a:rPr>
                        <a:t>74.60%</a:t>
                      </a: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94.78%</a:t>
                      </a:r>
                      <a:endParaRPr lang="zh-TW" altLang="en-US"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73.36%</a:t>
                      </a:r>
                      <a:endParaRPr lang="zh-TW" altLang="en-US"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endParaRPr lang="zh-TW" altLang="en-US" sz="1800" b="0" kern="1200" dirty="0">
                        <a:solidFill>
                          <a:srgbClr val="41462C"/>
                        </a:solidFill>
                        <a:latin typeface="Times New Roman" panose="02020603050405020304" pitchFamily="18" charset="0"/>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2772493352"/>
                  </a:ext>
                </a:extLst>
              </a:tr>
              <a:tr h="10360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C00000"/>
                          </a:solidFill>
                          <a:latin typeface="+mn-lt"/>
                          <a:ea typeface="+mn-ea"/>
                          <a:cs typeface="Times New Roman" panose="02020603050405020304" pitchFamily="18" charset="0"/>
                        </a:rPr>
                        <a:t>SSD</a:t>
                      </a:r>
                      <a:endParaRPr lang="zh-TW" altLang="en-US" sz="1800" b="0"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000000"/>
                          </a:solidFill>
                          <a:latin typeface="+mn-lt"/>
                          <a:ea typeface="+mn-ea"/>
                          <a:cs typeface="Times New Roman" panose="02020603050405020304" pitchFamily="18" charset="0"/>
                        </a:rPr>
                        <a:t>47.16%</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ltLang="zh-TW" sz="1800" b="0" kern="1200" dirty="0">
                          <a:solidFill>
                            <a:srgbClr val="000000"/>
                          </a:solidFill>
                          <a:latin typeface="+mn-lt"/>
                          <a:ea typeface="+mn-ea"/>
                          <a:cs typeface="Times New Roman" panose="02020603050405020304" pitchFamily="18" charset="0"/>
                        </a:rPr>
                        <a:t>99.90%</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algn="ct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37.24%</a:t>
                      </a:r>
                      <a:endParaRPr lang="zh-TW" altLang="en-US" dirty="0">
                        <a:solidFill>
                          <a:srgbClr val="000000"/>
                        </a:solidFill>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10003"/>
                  </a:ext>
                </a:extLst>
              </a:tr>
              <a:tr h="1036096">
                <a:tc>
                  <a:txBody>
                    <a:bodyPr/>
                    <a:lstStyle/>
                    <a:p>
                      <a:pPr marL="0" algn="ctr" defTabSz="914400" rtl="0" eaLnBrk="1" latinLnBrk="0" hangingPunct="1">
                        <a:lnSpc>
                          <a:spcPct val="100000"/>
                        </a:lnSpc>
                        <a:spcAft>
                          <a:spcPts val="0"/>
                        </a:spcAft>
                      </a:pPr>
                      <a:r>
                        <a:rPr lang="en-US" altLang="zh-TW" sz="1800" b="0" kern="1200" dirty="0" err="1">
                          <a:solidFill>
                            <a:srgbClr val="C00000"/>
                          </a:solidFill>
                          <a:latin typeface="+mn-lt"/>
                          <a:ea typeface="+mn-ea"/>
                          <a:cs typeface="Times New Roman" panose="02020603050405020304" pitchFamily="18" charset="0"/>
                        </a:rPr>
                        <a:t>Haar</a:t>
                      </a:r>
                      <a:r>
                        <a:rPr lang="en-US" altLang="zh-TW" sz="1800" b="0" kern="1200" dirty="0">
                          <a:solidFill>
                            <a:srgbClr val="C00000"/>
                          </a:solidFill>
                          <a:latin typeface="+mn-lt"/>
                          <a:ea typeface="+mn-ea"/>
                          <a:cs typeface="Times New Roman" panose="02020603050405020304" pitchFamily="18" charset="0"/>
                        </a:rPr>
                        <a:t> Cascade</a:t>
                      </a:r>
                      <a:endParaRPr lang="zh-TW" altLang="en-US" sz="1800" b="0"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33.37%</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ltLang="zh-TW" sz="1800" b="0" kern="1200" dirty="0">
                          <a:solidFill>
                            <a:srgbClr val="000000"/>
                          </a:solidFill>
                          <a:latin typeface="+mn-lt"/>
                          <a:ea typeface="+mn-ea"/>
                          <a:cs typeface="Times New Roman" panose="02020603050405020304" pitchFamily="18" charset="0"/>
                        </a:rPr>
                        <a:t>79.90%</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23.19%</a:t>
                      </a: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endParaRPr lang="en-US" altLang="zh-TW" sz="1800" b="0" kern="1200" dirty="0">
                        <a:solidFill>
                          <a:srgbClr val="41462C"/>
                        </a:solidFill>
                        <a:latin typeface="Times New Roman" panose="02020603050405020304" pitchFamily="18" charset="0"/>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448625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47</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實驗設計與結果</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臉部偵測準確度實驗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臉部偵測執行時間實驗</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影片危險偵測實驗</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65555074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臉部偵測執行時間實驗 </a:t>
            </a:r>
            <a:r>
              <a:rPr lang="en-US" altLang="zh-TW" sz="3200" b="0" dirty="0">
                <a:solidFill>
                  <a:srgbClr val="000000"/>
                </a:solidFill>
              </a:rPr>
              <a:t>(1/4)</a:t>
            </a:r>
            <a:r>
              <a:rPr lang="zh-TW" altLang="en-US" sz="3200" b="0" dirty="0">
                <a:solidFill>
                  <a:srgbClr val="000000"/>
                </a:solidFill>
              </a:rPr>
              <a:t> － 目的</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48</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臉部遮擋辨識：</a:t>
            </a:r>
            <a:r>
              <a:rPr lang="zh-TW" altLang="en-US" b="1" dirty="0">
                <a:solidFill>
                  <a:srgbClr val="000000"/>
                </a:solidFill>
              </a:rPr>
              <a:t>偵測人臉</a:t>
            </a:r>
            <a:endParaRPr lang="en-US" altLang="zh-TW" b="1"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考量準確性及</a:t>
            </a:r>
            <a:r>
              <a:rPr lang="zh-TW" altLang="en-US" dirty="0">
                <a:solidFill>
                  <a:srgbClr val="C00000"/>
                </a:solidFill>
              </a:rPr>
              <a:t>執行效能</a:t>
            </a:r>
            <a:endParaRPr lang="en-US" altLang="zh-TW" dirty="0">
              <a:solidFill>
                <a:srgbClr val="C00000"/>
              </a:solidFill>
            </a:endParaRPr>
          </a:p>
          <a:p>
            <a:pPr marL="1314450" lvl="2" indent="-457200">
              <a:lnSpc>
                <a:spcPct val="150000"/>
              </a:lnSpc>
              <a:spcBef>
                <a:spcPts val="0"/>
              </a:spcBef>
              <a:spcAft>
                <a:spcPts val="1200"/>
              </a:spcAft>
              <a:buFont typeface="Wingdings" panose="05000000000000000000" pitchFamily="2" charset="2"/>
              <a:buAutoNum type="circleNumWdWhitePlain"/>
            </a:pPr>
            <a:r>
              <a:rPr lang="en-US" altLang="zh-TW" dirty="0">
                <a:solidFill>
                  <a:srgbClr val="C00000"/>
                </a:solidFill>
              </a:rPr>
              <a:t>SSD</a:t>
            </a:r>
            <a:r>
              <a:rPr lang="zh-TW" altLang="en-US" dirty="0">
                <a:solidFill>
                  <a:srgbClr val="000000"/>
                </a:solidFill>
              </a:rPr>
              <a:t>：</a:t>
            </a:r>
            <a:r>
              <a:rPr lang="zh-TW" altLang="en-US" dirty="0">
                <a:solidFill>
                  <a:srgbClr val="C00000"/>
                </a:solidFill>
              </a:rPr>
              <a:t>偵測速度快</a:t>
            </a:r>
            <a:r>
              <a:rPr lang="zh-TW" altLang="en-US" dirty="0">
                <a:solidFill>
                  <a:srgbClr val="000000"/>
                </a:solidFill>
              </a:rPr>
              <a:t>，召回率低，但準確度高</a:t>
            </a:r>
            <a:endParaRPr lang="en-US" altLang="zh-TW" dirty="0">
              <a:solidFill>
                <a:srgbClr val="000000"/>
              </a:solidFill>
            </a:endParaRPr>
          </a:p>
          <a:p>
            <a:pPr marL="1314450" lvl="2" indent="-457200">
              <a:lnSpc>
                <a:spcPct val="150000"/>
              </a:lnSpc>
              <a:spcBef>
                <a:spcPts val="0"/>
              </a:spcBef>
              <a:spcAft>
                <a:spcPts val="1200"/>
              </a:spcAft>
              <a:buFont typeface="Wingdings" panose="05000000000000000000" pitchFamily="2" charset="2"/>
              <a:buAutoNum type="circleNumWdWhitePlain"/>
            </a:pPr>
            <a:r>
              <a:rPr lang="zh-TW" altLang="en-US" dirty="0">
                <a:solidFill>
                  <a:srgbClr val="000000"/>
                </a:solidFill>
              </a:rPr>
              <a:t>未找到則用 </a:t>
            </a:r>
            <a:r>
              <a:rPr lang="en-US" altLang="zh-TW" dirty="0" err="1">
                <a:solidFill>
                  <a:srgbClr val="000000"/>
                </a:solidFill>
              </a:rPr>
              <a:t>RetinaFace</a:t>
            </a:r>
            <a:r>
              <a:rPr lang="zh-TW" altLang="en-US" dirty="0">
                <a:solidFill>
                  <a:srgbClr val="000000"/>
                </a:solidFill>
              </a:rPr>
              <a:t>：正確率及準確率皆高</a:t>
            </a:r>
            <a:endParaRPr lang="en-US" altLang="zh-TW" dirty="0">
              <a:solidFill>
                <a:srgbClr val="000000"/>
              </a:solidFill>
            </a:endParaRPr>
          </a:p>
        </p:txBody>
      </p:sp>
    </p:spTree>
    <p:extLst>
      <p:ext uri="{BB962C8B-B14F-4D97-AF65-F5344CB8AC3E}">
        <p14:creationId xmlns:p14="http://schemas.microsoft.com/office/powerpoint/2010/main" val="182597258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臉部偵測執行時間實驗 </a:t>
            </a:r>
            <a:r>
              <a:rPr lang="en-US" altLang="zh-TW" sz="3200" b="0" dirty="0">
                <a:solidFill>
                  <a:srgbClr val="000000"/>
                </a:solidFill>
              </a:rPr>
              <a:t>(2/4)</a:t>
            </a:r>
            <a:r>
              <a:rPr lang="zh-TW" altLang="en-US" sz="3200" b="0" dirty="0">
                <a:solidFill>
                  <a:srgbClr val="000000"/>
                </a:solidFill>
              </a:rPr>
              <a:t> － 設計</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9248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資料集：</a:t>
            </a:r>
            <a:r>
              <a:rPr lang="en-US" altLang="zh-TW" dirty="0">
                <a:solidFill>
                  <a:srgbClr val="000000"/>
                </a:solidFill>
              </a:rPr>
              <a:t>3.3.1</a:t>
            </a:r>
            <a:r>
              <a:rPr lang="zh-TW" altLang="en-US" dirty="0">
                <a:solidFill>
                  <a:srgbClr val="000000"/>
                </a:solidFill>
              </a:rPr>
              <a:t>節之嬰兒姿勢資料集</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方法：</a:t>
            </a:r>
            <a:r>
              <a:rPr lang="en-US" altLang="zh-TW" dirty="0">
                <a:solidFill>
                  <a:srgbClr val="000000"/>
                </a:solidFill>
              </a:rPr>
              <a:t> </a:t>
            </a:r>
            <a:r>
              <a:rPr lang="en-US" altLang="zh-TW" dirty="0" err="1">
                <a:solidFill>
                  <a:srgbClr val="C00000"/>
                </a:solidFill>
              </a:rPr>
              <a:t>RetinaFace</a:t>
            </a:r>
            <a:r>
              <a:rPr lang="zh-TW" altLang="en-US" dirty="0">
                <a:solidFill>
                  <a:srgbClr val="000000"/>
                </a:solidFill>
              </a:rPr>
              <a:t>、</a:t>
            </a:r>
            <a:r>
              <a:rPr lang="en-US" altLang="zh-TW" dirty="0">
                <a:solidFill>
                  <a:srgbClr val="C00000"/>
                </a:solidFill>
              </a:rPr>
              <a:t>MTCNN</a:t>
            </a:r>
            <a:r>
              <a:rPr lang="zh-TW" altLang="en-US" dirty="0">
                <a:solidFill>
                  <a:srgbClr val="000000"/>
                </a:solidFill>
              </a:rPr>
              <a:t>、</a:t>
            </a:r>
            <a:r>
              <a:rPr lang="en-US" altLang="zh-TW" dirty="0">
                <a:solidFill>
                  <a:srgbClr val="C00000"/>
                </a:solidFill>
              </a:rPr>
              <a:t>SSD</a:t>
            </a:r>
            <a:r>
              <a:rPr lang="zh-TW" altLang="en-US" dirty="0">
                <a:solidFill>
                  <a:srgbClr val="000000"/>
                </a:solidFill>
              </a:rPr>
              <a:t>及</a:t>
            </a:r>
            <a:r>
              <a:rPr lang="en-US" altLang="zh-TW" dirty="0" err="1">
                <a:solidFill>
                  <a:srgbClr val="C00000"/>
                </a:solidFill>
              </a:rPr>
              <a:t>Haar</a:t>
            </a:r>
            <a:r>
              <a:rPr lang="en-US" altLang="zh-TW" dirty="0">
                <a:solidFill>
                  <a:srgbClr val="C00000"/>
                </a:solidFill>
              </a:rPr>
              <a:t> Cascade</a:t>
            </a: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評估：偵測</a:t>
            </a:r>
            <a:r>
              <a:rPr lang="en-US" altLang="zh-TW" dirty="0">
                <a:solidFill>
                  <a:srgbClr val="000000"/>
                </a:solidFill>
              </a:rPr>
              <a:t>15416</a:t>
            </a:r>
            <a:r>
              <a:rPr lang="zh-TW" altLang="en-US" dirty="0">
                <a:solidFill>
                  <a:srgbClr val="000000"/>
                </a:solidFill>
              </a:rPr>
              <a:t>張影像之</a:t>
            </a:r>
            <a:r>
              <a:rPr lang="zh-TW" altLang="en-US" dirty="0">
                <a:solidFill>
                  <a:srgbClr val="C00000"/>
                </a:solidFill>
              </a:rPr>
              <a:t>每張平均時間</a:t>
            </a:r>
            <a:endParaRPr lang="en-US" altLang="zh-TW" dirty="0">
              <a:solidFill>
                <a:srgbClr val="C00000"/>
              </a:solidFill>
            </a:endParaRPr>
          </a:p>
        </p:txBody>
      </p:sp>
    </p:spTree>
    <p:extLst>
      <p:ext uri="{BB962C8B-B14F-4D97-AF65-F5344CB8AC3E}">
        <p14:creationId xmlns:p14="http://schemas.microsoft.com/office/powerpoint/2010/main" val="15778091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研究動機 </a:t>
            </a:r>
            <a:r>
              <a:rPr lang="en-US" altLang="zh-TW" b="0" dirty="0">
                <a:solidFill>
                  <a:srgbClr val="000000"/>
                </a:solidFill>
                <a:latin typeface="+mn-lt"/>
                <a:ea typeface="+mn-ea"/>
              </a:rPr>
              <a:t>(2/4)</a:t>
            </a:r>
            <a:r>
              <a:rPr lang="zh-TW" altLang="en-US" b="0" dirty="0">
                <a:solidFill>
                  <a:srgbClr val="000000"/>
                </a:solidFill>
                <a:latin typeface="+mn-lt"/>
                <a:ea typeface="+mn-ea"/>
              </a:rPr>
              <a:t> － 嬰兒猝死症</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a:t>
            </a:fld>
            <a:endParaRPr lang="zh-TW" altLang="en-US"/>
          </a:p>
        </p:txBody>
      </p:sp>
      <p:sp>
        <p:nvSpPr>
          <p:cNvPr id="12" name="內容版面配置區 2">
            <a:extLst>
              <a:ext uri="{FF2B5EF4-FFF2-40B4-BE49-F238E27FC236}">
                <a16:creationId xmlns:a16="http://schemas.microsoft.com/office/drawing/2014/main" id="{ED997F86-092F-4C8C-81C5-5F5535557B8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Arial" panose="020B0604020202020204" pitchFamily="34" charset="0"/>
              <a:buChar char="•"/>
            </a:pPr>
            <a:r>
              <a:rPr lang="zh-TW" altLang="en-US" dirty="0">
                <a:solidFill>
                  <a:srgbClr val="000000"/>
                </a:solidFill>
              </a:rPr>
              <a:t>三軍總醫院說明</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無異狀的嬰兒</a:t>
            </a:r>
            <a:r>
              <a:rPr lang="zh-TW" altLang="en-US" dirty="0">
                <a:solidFill>
                  <a:srgbClr val="C00000"/>
                </a:solidFill>
              </a:rPr>
              <a:t>突然</a:t>
            </a:r>
            <a:r>
              <a:rPr lang="zh-TW" altLang="en-US" dirty="0">
                <a:solidFill>
                  <a:srgbClr val="000000"/>
                </a:solidFill>
              </a:rPr>
              <a:t>且</a:t>
            </a:r>
            <a:r>
              <a:rPr lang="zh-TW" altLang="en-US" dirty="0">
                <a:solidFill>
                  <a:srgbClr val="C00000"/>
                </a:solidFill>
              </a:rPr>
              <a:t>無法預期</a:t>
            </a:r>
            <a:r>
              <a:rPr lang="zh-TW" altLang="en-US" dirty="0">
                <a:solidFill>
                  <a:srgbClr val="000000"/>
                </a:solidFill>
              </a:rPr>
              <a:t>的死亡</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常發生在睡眠</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推測</a:t>
            </a:r>
            <a:r>
              <a:rPr lang="zh-TW" altLang="en-US" b="1" dirty="0">
                <a:solidFill>
                  <a:srgbClr val="000000"/>
                </a:solidFill>
              </a:rPr>
              <a:t>致死原因</a:t>
            </a:r>
            <a:endParaRPr lang="en-US" altLang="zh-TW" b="1" dirty="0">
              <a:solidFill>
                <a:srgbClr val="000000"/>
              </a:solidFill>
            </a:endParaRPr>
          </a:p>
          <a:p>
            <a:pPr lvl="2">
              <a:lnSpc>
                <a:spcPct val="150000"/>
              </a:lnSpc>
              <a:spcBef>
                <a:spcPts val="0"/>
              </a:spcBef>
              <a:spcAft>
                <a:spcPts val="1200"/>
              </a:spcAft>
              <a:buFont typeface="Times New Roman" panose="02020603050405020304" pitchFamily="18" charset="0"/>
              <a:buChar char="‣"/>
            </a:pPr>
            <a:r>
              <a:rPr lang="zh-TW" altLang="en-US" dirty="0">
                <a:solidFill>
                  <a:srgbClr val="C00000"/>
                </a:solidFill>
              </a:rPr>
              <a:t>溢奶</a:t>
            </a:r>
            <a:r>
              <a:rPr lang="zh-TW" altLang="en-US" dirty="0">
                <a:solidFill>
                  <a:srgbClr val="000000"/>
                </a:solidFill>
              </a:rPr>
              <a:t>或</a:t>
            </a:r>
            <a:r>
              <a:rPr lang="zh-TW" altLang="en-US" dirty="0">
                <a:solidFill>
                  <a:srgbClr val="C00000"/>
                </a:solidFill>
              </a:rPr>
              <a:t>嘔吐</a:t>
            </a:r>
            <a:r>
              <a:rPr lang="zh-TW" altLang="en-US" dirty="0">
                <a:solidFill>
                  <a:srgbClr val="000000"/>
                </a:solidFill>
              </a:rPr>
              <a:t>產生呼吸道緊縮反射及憋氣</a:t>
            </a:r>
            <a:endParaRPr lang="en-US" altLang="zh-TW" dirty="0">
              <a:solidFill>
                <a:srgbClr val="000000"/>
              </a:solidFill>
            </a:endParaRPr>
          </a:p>
          <a:p>
            <a:pPr lvl="2">
              <a:lnSpc>
                <a:spcPct val="150000"/>
              </a:lnSpc>
              <a:spcBef>
                <a:spcPts val="0"/>
              </a:spcBef>
              <a:spcAft>
                <a:spcPts val="1200"/>
              </a:spcAft>
              <a:buFont typeface="Times New Roman" panose="02020603050405020304" pitchFamily="18" charset="0"/>
              <a:buChar char="‣"/>
            </a:pPr>
            <a:r>
              <a:rPr lang="zh-TW" altLang="en-US" dirty="0">
                <a:solidFill>
                  <a:srgbClr val="C00000"/>
                </a:solidFill>
              </a:rPr>
              <a:t>翻身</a:t>
            </a:r>
            <a:r>
              <a:rPr lang="zh-TW" altLang="en-US" dirty="0">
                <a:solidFill>
                  <a:srgbClr val="000000"/>
                </a:solidFill>
              </a:rPr>
              <a:t>及</a:t>
            </a:r>
            <a:r>
              <a:rPr lang="zh-TW" altLang="en-US" dirty="0">
                <a:solidFill>
                  <a:srgbClr val="C00000"/>
                </a:solidFill>
              </a:rPr>
              <a:t>趴睡</a:t>
            </a:r>
            <a:r>
              <a:rPr lang="zh-TW" altLang="en-US" dirty="0">
                <a:solidFill>
                  <a:srgbClr val="000000"/>
                </a:solidFill>
              </a:rPr>
              <a:t>致使呼吸困難</a:t>
            </a:r>
          </a:p>
        </p:txBody>
      </p:sp>
    </p:spTree>
    <p:extLst>
      <p:ext uri="{BB962C8B-B14F-4D97-AF65-F5344CB8AC3E}">
        <p14:creationId xmlns:p14="http://schemas.microsoft.com/office/powerpoint/2010/main" val="7979767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0834899E-A7C1-4606-8DEB-3DF1C0272ADA}"/>
              </a:ext>
            </a:extLst>
          </p:cNvPr>
          <p:cNvSpPr/>
          <p:nvPr/>
        </p:nvSpPr>
        <p:spPr>
          <a:xfrm>
            <a:off x="1566538" y="4077072"/>
            <a:ext cx="6591950" cy="658823"/>
          </a:xfrm>
          <a:prstGeom prst="rect">
            <a:avLst/>
          </a:prstGeom>
          <a:solidFill>
            <a:srgbClr val="FFCCCC">
              <a:alpha val="3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矩形: 圓角 7">
            <a:extLst>
              <a:ext uri="{FF2B5EF4-FFF2-40B4-BE49-F238E27FC236}">
                <a16:creationId xmlns:a16="http://schemas.microsoft.com/office/drawing/2014/main" id="{F0494725-91F5-4B52-96DD-5F3D794A59B9}"/>
              </a:ext>
            </a:extLst>
          </p:cNvPr>
          <p:cNvSpPr/>
          <p:nvPr/>
        </p:nvSpPr>
        <p:spPr>
          <a:xfrm>
            <a:off x="827584" y="4160631"/>
            <a:ext cx="623224" cy="491704"/>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bg1"/>
                </a:solidFill>
              </a:rPr>
              <a:t>優</a:t>
            </a:r>
            <a:endParaRPr lang="zh-TW" altLang="en-US" b="1" dirty="0">
              <a:solidFill>
                <a:schemeClr val="bg1"/>
              </a:solidFill>
            </a:endParaRPr>
          </a:p>
        </p:txBody>
      </p:sp>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臉部偵測執行時間實驗 </a:t>
            </a:r>
            <a:r>
              <a:rPr lang="en-US" altLang="zh-TW" sz="3200" b="0" dirty="0">
                <a:solidFill>
                  <a:srgbClr val="000000"/>
                </a:solidFill>
              </a:rPr>
              <a:t>(3/4)</a:t>
            </a:r>
            <a:r>
              <a:rPr lang="zh-TW" altLang="en-US" sz="3200" b="0" dirty="0">
                <a:solidFill>
                  <a:srgbClr val="000000"/>
                </a:solidFill>
              </a:rPr>
              <a:t> －結果與分析</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50</a:t>
            </a:fld>
            <a:endParaRPr lang="zh-TW" altLang="en-US"/>
          </a:p>
        </p:txBody>
      </p:sp>
      <p:graphicFrame>
        <p:nvGraphicFramePr>
          <p:cNvPr id="7" name="表格 6">
            <a:extLst>
              <a:ext uri="{FF2B5EF4-FFF2-40B4-BE49-F238E27FC236}">
                <a16:creationId xmlns:a16="http://schemas.microsoft.com/office/drawing/2014/main" id="{F054E691-921E-43A8-909D-0F2DC1FA752B}"/>
              </a:ext>
            </a:extLst>
          </p:cNvPr>
          <p:cNvGraphicFramePr>
            <a:graphicFrameLocks noGrp="1"/>
          </p:cNvGraphicFramePr>
          <p:nvPr>
            <p:extLst>
              <p:ext uri="{D42A27DB-BD31-4B8C-83A1-F6EECF244321}">
                <p14:modId xmlns:p14="http://schemas.microsoft.com/office/powerpoint/2010/main" val="753725758"/>
              </p:ext>
            </p:extLst>
          </p:nvPr>
        </p:nvGraphicFramePr>
        <p:xfrm>
          <a:off x="1566538" y="2276872"/>
          <a:ext cx="6591950" cy="3136272"/>
        </p:xfrm>
        <a:graphic>
          <a:graphicData uri="http://schemas.openxmlformats.org/drawingml/2006/table">
            <a:tbl>
              <a:tblPr firstRow="1" firstCol="1" bandRow="1">
                <a:tableStyleId>{912C8C85-51F0-491E-9774-3900AFEF0FD7}</a:tableStyleId>
              </a:tblPr>
              <a:tblGrid>
                <a:gridCol w="1464950">
                  <a:extLst>
                    <a:ext uri="{9D8B030D-6E8A-4147-A177-3AD203B41FA5}">
                      <a16:colId xmlns:a16="http://schemas.microsoft.com/office/drawing/2014/main" val="178370344"/>
                    </a:ext>
                  </a:extLst>
                </a:gridCol>
                <a:gridCol w="2868300">
                  <a:extLst>
                    <a:ext uri="{9D8B030D-6E8A-4147-A177-3AD203B41FA5}">
                      <a16:colId xmlns:a16="http://schemas.microsoft.com/office/drawing/2014/main" val="2509292609"/>
                    </a:ext>
                  </a:extLst>
                </a:gridCol>
                <a:gridCol w="2258700">
                  <a:extLst>
                    <a:ext uri="{9D8B030D-6E8A-4147-A177-3AD203B41FA5}">
                      <a16:colId xmlns:a16="http://schemas.microsoft.com/office/drawing/2014/main" val="1543705749"/>
                    </a:ext>
                  </a:extLst>
                </a:gridCol>
              </a:tblGrid>
              <a:tr h="432048">
                <a:tc>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演算法</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總花費時間 </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(15416</a:t>
                      </a: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張影像</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每張影像平均時間</a:t>
                      </a:r>
                      <a:endPar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extLst>
                  <a:ext uri="{0D108BD9-81ED-4DB2-BD59-A6C34878D82A}">
                    <a16:rowId xmlns:a16="http://schemas.microsoft.com/office/drawing/2014/main" val="2350716510"/>
                  </a:ext>
                </a:extLst>
              </a:tr>
              <a:tr h="676056">
                <a:tc>
                  <a:txBody>
                    <a:bodyPr/>
                    <a:lstStyle/>
                    <a:p>
                      <a:pPr marL="0" algn="ctr" defTabSz="914400" rtl="0" eaLnBrk="1" latinLnBrk="0" hangingPunct="1">
                        <a:lnSpc>
                          <a:spcPct val="100000"/>
                        </a:lnSpc>
                        <a:spcAft>
                          <a:spcPts val="0"/>
                        </a:spcAft>
                      </a:pPr>
                      <a:r>
                        <a:rPr lang="en-US" altLang="zh-TW" sz="1800" b="0" kern="1200" dirty="0" err="1">
                          <a:solidFill>
                            <a:srgbClr val="C00000"/>
                          </a:solidFill>
                          <a:latin typeface="+mn-lt"/>
                          <a:ea typeface="+mn-ea"/>
                          <a:cs typeface="Times New Roman" panose="02020603050405020304" pitchFamily="18" charset="0"/>
                        </a:rPr>
                        <a:t>RetinaFace</a:t>
                      </a:r>
                      <a:endParaRPr lang="zh-TW" altLang="en-US" sz="1800" b="0"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5h</a:t>
                      </a:r>
                      <a:r>
                        <a:rPr lang="zh-TW" altLang="en-US" sz="1800" b="0" kern="1200" dirty="0">
                          <a:solidFill>
                            <a:srgbClr val="000000"/>
                          </a:solidFill>
                          <a:latin typeface="+mn-lt"/>
                          <a:ea typeface="+mn-ea"/>
                          <a:cs typeface="Times New Roman" panose="02020603050405020304" pitchFamily="18" charset="0"/>
                        </a:rPr>
                        <a:t> </a:t>
                      </a:r>
                      <a:r>
                        <a:rPr lang="en-US" altLang="zh-TW" sz="1800" b="0" kern="1200" dirty="0">
                          <a:solidFill>
                            <a:srgbClr val="000000"/>
                          </a:solidFill>
                          <a:latin typeface="+mn-lt"/>
                          <a:ea typeface="+mn-ea"/>
                          <a:cs typeface="Times New Roman" panose="02020603050405020304" pitchFamily="18" charset="0"/>
                        </a:rPr>
                        <a:t>42m</a:t>
                      </a:r>
                      <a:r>
                        <a:rPr lang="zh-TW" altLang="en-US" sz="1800" b="0" kern="1200" dirty="0">
                          <a:solidFill>
                            <a:srgbClr val="000000"/>
                          </a:solidFill>
                          <a:latin typeface="+mn-lt"/>
                          <a:ea typeface="+mn-ea"/>
                          <a:cs typeface="Times New Roman" panose="02020603050405020304" pitchFamily="18" charset="0"/>
                        </a:rPr>
                        <a:t> </a:t>
                      </a:r>
                      <a:r>
                        <a:rPr lang="en-US" altLang="zh-TW" sz="1800" b="0" kern="1200" dirty="0">
                          <a:solidFill>
                            <a:srgbClr val="000000"/>
                          </a:solidFill>
                          <a:latin typeface="+mn-lt"/>
                          <a:ea typeface="+mn-ea"/>
                          <a:cs typeface="Times New Roman" panose="02020603050405020304" pitchFamily="18" charset="0"/>
                        </a:rPr>
                        <a:t>2.10s</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1.33s</a:t>
                      </a:r>
                    </a:p>
                  </a:txBody>
                  <a:tcPr marL="72075" marR="72075" marT="0" marB="0" anchor="ctr"/>
                </a:tc>
                <a:extLst>
                  <a:ext uri="{0D108BD9-81ED-4DB2-BD59-A6C34878D82A}">
                    <a16:rowId xmlns:a16="http://schemas.microsoft.com/office/drawing/2014/main" val="3148875907"/>
                  </a:ext>
                </a:extLst>
              </a:tr>
              <a:tr h="6760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C00000"/>
                          </a:solidFill>
                          <a:latin typeface="+mn-lt"/>
                          <a:ea typeface="+mn-ea"/>
                          <a:cs typeface="Times New Roman" panose="02020603050405020304" pitchFamily="18" charset="0"/>
                        </a:rPr>
                        <a:t>MTCNN</a:t>
                      </a: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000000"/>
                          </a:solidFill>
                          <a:latin typeface="+mn-lt"/>
                          <a:ea typeface="+mn-ea"/>
                          <a:cs typeface="Times New Roman" panose="02020603050405020304" pitchFamily="18" charset="0"/>
                        </a:rPr>
                        <a:t>2h 8m 22.05s</a:t>
                      </a: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0.50s</a:t>
                      </a:r>
                      <a:endParaRPr lang="zh-TW" altLang="en-US"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1977176168"/>
                  </a:ext>
                </a:extLst>
              </a:tr>
              <a:tr h="6760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C00000"/>
                          </a:solidFill>
                          <a:latin typeface="+mn-lt"/>
                          <a:ea typeface="+mn-ea"/>
                          <a:cs typeface="Times New Roman" panose="02020603050405020304" pitchFamily="18" charset="0"/>
                        </a:rPr>
                        <a:t>SSD</a:t>
                      </a:r>
                      <a:endParaRPr lang="zh-TW" altLang="en-US" sz="1800" b="0"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000000"/>
                          </a:solidFill>
                          <a:latin typeface="+mn-lt"/>
                          <a:ea typeface="+mn-ea"/>
                          <a:cs typeface="Times New Roman" panose="02020603050405020304" pitchFamily="18" charset="0"/>
                        </a:rPr>
                        <a:t>9m 17.26s</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0.04s</a:t>
                      </a:r>
                    </a:p>
                  </a:txBody>
                  <a:tcPr marL="72075" marR="72075" marT="0" marB="0" anchor="ctr"/>
                </a:tc>
                <a:extLst>
                  <a:ext uri="{0D108BD9-81ED-4DB2-BD59-A6C34878D82A}">
                    <a16:rowId xmlns:a16="http://schemas.microsoft.com/office/drawing/2014/main" val="2184711948"/>
                  </a:ext>
                </a:extLst>
              </a:tr>
              <a:tr h="676056">
                <a:tc>
                  <a:txBody>
                    <a:bodyPr/>
                    <a:lstStyle/>
                    <a:p>
                      <a:pPr marL="0" algn="ctr" defTabSz="914400" rtl="0" eaLnBrk="1" latinLnBrk="0" hangingPunct="1">
                        <a:lnSpc>
                          <a:spcPct val="100000"/>
                        </a:lnSpc>
                        <a:spcAft>
                          <a:spcPts val="0"/>
                        </a:spcAft>
                      </a:pPr>
                      <a:r>
                        <a:rPr lang="en-US" altLang="zh-TW" sz="1800" b="0" kern="1200" dirty="0" err="1">
                          <a:solidFill>
                            <a:srgbClr val="C00000"/>
                          </a:solidFill>
                          <a:latin typeface="+mn-lt"/>
                          <a:ea typeface="+mn-ea"/>
                          <a:cs typeface="Times New Roman" panose="02020603050405020304" pitchFamily="18" charset="0"/>
                        </a:rPr>
                        <a:t>Haar</a:t>
                      </a:r>
                      <a:r>
                        <a:rPr lang="en-US" altLang="zh-TW" sz="1800" b="0" kern="1200" dirty="0">
                          <a:solidFill>
                            <a:srgbClr val="C00000"/>
                          </a:solidFill>
                          <a:latin typeface="+mn-lt"/>
                          <a:ea typeface="+mn-ea"/>
                          <a:cs typeface="Times New Roman" panose="02020603050405020304" pitchFamily="18" charset="0"/>
                        </a:rPr>
                        <a:t> Cascade</a:t>
                      </a:r>
                      <a:endParaRPr lang="zh-TW" altLang="en-US" sz="1800" b="0"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18m 01.78s</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0.07s</a:t>
                      </a:r>
                    </a:p>
                  </a:txBody>
                  <a:tcPr marL="72075" marR="72075" marT="0" marB="0" anchor="ctr"/>
                </a:tc>
                <a:extLst>
                  <a:ext uri="{0D108BD9-81ED-4DB2-BD59-A6C34878D82A}">
                    <a16:rowId xmlns:a16="http://schemas.microsoft.com/office/drawing/2014/main" val="460061040"/>
                  </a:ext>
                </a:extLst>
              </a:tr>
            </a:tbl>
          </a:graphicData>
        </a:graphic>
      </p:graphicFrame>
    </p:spTree>
    <p:extLst>
      <p:ext uri="{BB962C8B-B14F-4D97-AF65-F5344CB8AC3E}">
        <p14:creationId xmlns:p14="http://schemas.microsoft.com/office/powerpoint/2010/main" val="273562609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8E2E2154-BA81-48FD-BCF7-8E609B931C1E}"/>
              </a:ext>
            </a:extLst>
          </p:cNvPr>
          <p:cNvSpPr/>
          <p:nvPr/>
        </p:nvSpPr>
        <p:spPr>
          <a:xfrm>
            <a:off x="6404351" y="4094537"/>
            <a:ext cx="1696042" cy="690263"/>
          </a:xfrm>
          <a:prstGeom prst="rect">
            <a:avLst/>
          </a:prstGeom>
          <a:solidFill>
            <a:srgbClr val="FFCCCC">
              <a:alpha val="3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矩形 8">
            <a:extLst>
              <a:ext uri="{FF2B5EF4-FFF2-40B4-BE49-F238E27FC236}">
                <a16:creationId xmlns:a16="http://schemas.microsoft.com/office/drawing/2014/main" id="{4441C288-01D0-40C6-94C1-BD3B912C6224}"/>
              </a:ext>
            </a:extLst>
          </p:cNvPr>
          <p:cNvSpPr/>
          <p:nvPr/>
        </p:nvSpPr>
        <p:spPr>
          <a:xfrm>
            <a:off x="1558820" y="4094537"/>
            <a:ext cx="1319521" cy="690263"/>
          </a:xfrm>
          <a:prstGeom prst="rect">
            <a:avLst/>
          </a:prstGeom>
          <a:solidFill>
            <a:srgbClr val="FFCCCC">
              <a:alpha val="3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矩形 7">
            <a:extLst>
              <a:ext uri="{FF2B5EF4-FFF2-40B4-BE49-F238E27FC236}">
                <a16:creationId xmlns:a16="http://schemas.microsoft.com/office/drawing/2014/main" id="{77C01C3D-1B53-45E3-B567-16EF352054BF}"/>
              </a:ext>
            </a:extLst>
          </p:cNvPr>
          <p:cNvSpPr/>
          <p:nvPr/>
        </p:nvSpPr>
        <p:spPr>
          <a:xfrm>
            <a:off x="1550569" y="2708920"/>
            <a:ext cx="4853781" cy="690263"/>
          </a:xfrm>
          <a:prstGeom prst="rect">
            <a:avLst/>
          </a:prstGeom>
          <a:solidFill>
            <a:srgbClr val="FFCCCC">
              <a:alpha val="3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臉部偵測執行時間實驗 </a:t>
            </a:r>
            <a:r>
              <a:rPr lang="en-US" altLang="zh-TW" sz="3200" b="0" dirty="0">
                <a:solidFill>
                  <a:srgbClr val="000000"/>
                </a:solidFill>
              </a:rPr>
              <a:t>(4/4)</a:t>
            </a:r>
            <a:r>
              <a:rPr lang="zh-TW" altLang="en-US" sz="3200" b="0" dirty="0">
                <a:solidFill>
                  <a:srgbClr val="000000"/>
                </a:solidFill>
              </a:rPr>
              <a:t> － 結果與分析</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51</a:t>
            </a:fld>
            <a:endParaRPr lang="zh-TW" altLang="en-US"/>
          </a:p>
        </p:txBody>
      </p:sp>
      <p:sp>
        <p:nvSpPr>
          <p:cNvPr id="3" name="矩形: 圓角 2">
            <a:extLst>
              <a:ext uri="{FF2B5EF4-FFF2-40B4-BE49-F238E27FC236}">
                <a16:creationId xmlns:a16="http://schemas.microsoft.com/office/drawing/2014/main" id="{5ECC4611-F184-4F99-8A48-96CFD1B5A8FB}"/>
              </a:ext>
            </a:extLst>
          </p:cNvPr>
          <p:cNvSpPr/>
          <p:nvPr/>
        </p:nvSpPr>
        <p:spPr>
          <a:xfrm>
            <a:off x="467544" y="4193816"/>
            <a:ext cx="983264" cy="491704"/>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bg1"/>
                </a:solidFill>
              </a:rPr>
              <a:t>Step 1</a:t>
            </a:r>
            <a:endParaRPr lang="zh-TW" altLang="en-US" b="1" dirty="0">
              <a:solidFill>
                <a:schemeClr val="bg1"/>
              </a:solidFill>
            </a:endParaRPr>
          </a:p>
        </p:txBody>
      </p:sp>
      <p:sp>
        <p:nvSpPr>
          <p:cNvPr id="11" name="矩形: 圓角 10">
            <a:extLst>
              <a:ext uri="{FF2B5EF4-FFF2-40B4-BE49-F238E27FC236}">
                <a16:creationId xmlns:a16="http://schemas.microsoft.com/office/drawing/2014/main" id="{7FEFC33F-08FE-4943-8896-1C4ECBFF9C54}"/>
              </a:ext>
            </a:extLst>
          </p:cNvPr>
          <p:cNvSpPr/>
          <p:nvPr/>
        </p:nvSpPr>
        <p:spPr>
          <a:xfrm>
            <a:off x="467544" y="2808199"/>
            <a:ext cx="983264" cy="491704"/>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bg1"/>
                </a:solidFill>
              </a:rPr>
              <a:t>Step 2</a:t>
            </a:r>
            <a:endParaRPr lang="zh-TW" altLang="en-US" b="1" dirty="0">
              <a:solidFill>
                <a:schemeClr val="bg1"/>
              </a:solidFill>
            </a:endParaRPr>
          </a:p>
        </p:txBody>
      </p:sp>
      <p:sp>
        <p:nvSpPr>
          <p:cNvPr id="12" name="矩形 11">
            <a:extLst>
              <a:ext uri="{FF2B5EF4-FFF2-40B4-BE49-F238E27FC236}">
                <a16:creationId xmlns:a16="http://schemas.microsoft.com/office/drawing/2014/main" id="{4441C288-01D0-40C6-94C1-BD3B912C6224}"/>
              </a:ext>
            </a:extLst>
          </p:cNvPr>
          <p:cNvSpPr/>
          <p:nvPr/>
        </p:nvSpPr>
        <p:spPr>
          <a:xfrm>
            <a:off x="4139952" y="4099397"/>
            <a:ext cx="1152127" cy="690263"/>
          </a:xfrm>
          <a:prstGeom prst="rect">
            <a:avLst/>
          </a:prstGeom>
          <a:solidFill>
            <a:srgbClr val="FFCCCC">
              <a:alpha val="3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aphicFrame>
        <p:nvGraphicFramePr>
          <p:cNvPr id="5" name="表格 4">
            <a:extLst>
              <a:ext uri="{FF2B5EF4-FFF2-40B4-BE49-F238E27FC236}">
                <a16:creationId xmlns:a16="http://schemas.microsoft.com/office/drawing/2014/main" id="{CF3E9F9E-8E27-4358-A954-08C83B465893}"/>
              </a:ext>
            </a:extLst>
          </p:cNvPr>
          <p:cNvGraphicFramePr>
            <a:graphicFrameLocks noGrp="1"/>
          </p:cNvGraphicFramePr>
          <p:nvPr>
            <p:extLst>
              <p:ext uri="{D42A27DB-BD31-4B8C-83A1-F6EECF244321}">
                <p14:modId xmlns:p14="http://schemas.microsoft.com/office/powerpoint/2010/main" val="599962181"/>
              </p:ext>
            </p:extLst>
          </p:nvPr>
        </p:nvGraphicFramePr>
        <p:xfrm>
          <a:off x="1547664" y="2276872"/>
          <a:ext cx="6552728" cy="3202876"/>
        </p:xfrm>
        <a:graphic>
          <a:graphicData uri="http://schemas.openxmlformats.org/drawingml/2006/table">
            <a:tbl>
              <a:tblPr firstRow="1" firstCol="1" bandRow="1">
                <a:tableStyleId>{912C8C85-51F0-491E-9774-3900AFEF0FD7}</a:tableStyleId>
              </a:tblPr>
              <a:tblGrid>
                <a:gridCol w="1464950">
                  <a:extLst>
                    <a:ext uri="{9D8B030D-6E8A-4147-A177-3AD203B41FA5}">
                      <a16:colId xmlns:a16="http://schemas.microsoft.com/office/drawing/2014/main" val="178370344"/>
                    </a:ext>
                  </a:extLst>
                </a:gridCol>
                <a:gridCol w="1128400">
                  <a:extLst>
                    <a:ext uri="{9D8B030D-6E8A-4147-A177-3AD203B41FA5}">
                      <a16:colId xmlns:a16="http://schemas.microsoft.com/office/drawing/2014/main" val="2509292609"/>
                    </a:ext>
                  </a:extLst>
                </a:gridCol>
                <a:gridCol w="1128400">
                  <a:extLst>
                    <a:ext uri="{9D8B030D-6E8A-4147-A177-3AD203B41FA5}">
                      <a16:colId xmlns:a16="http://schemas.microsoft.com/office/drawing/2014/main" val="1543705749"/>
                    </a:ext>
                  </a:extLst>
                </a:gridCol>
                <a:gridCol w="1128400">
                  <a:extLst>
                    <a:ext uri="{9D8B030D-6E8A-4147-A177-3AD203B41FA5}">
                      <a16:colId xmlns:a16="http://schemas.microsoft.com/office/drawing/2014/main" val="757649787"/>
                    </a:ext>
                  </a:extLst>
                </a:gridCol>
                <a:gridCol w="1702578">
                  <a:extLst>
                    <a:ext uri="{9D8B030D-6E8A-4147-A177-3AD203B41FA5}">
                      <a16:colId xmlns:a16="http://schemas.microsoft.com/office/drawing/2014/main" val="1582649015"/>
                    </a:ext>
                  </a:extLst>
                </a:gridCol>
              </a:tblGrid>
              <a:tr h="432048">
                <a:tc>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演算法</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Accuracy</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Precision</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Recall</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偵測時間</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 </a:t>
                      </a: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張</a:t>
                      </a:r>
                      <a:endPar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extLst>
                  <a:ext uri="{0D108BD9-81ED-4DB2-BD59-A6C34878D82A}">
                    <a16:rowId xmlns:a16="http://schemas.microsoft.com/office/drawing/2014/main" val="2350716510"/>
                  </a:ext>
                </a:extLst>
              </a:tr>
              <a:tr h="692707">
                <a:tc>
                  <a:txBody>
                    <a:bodyPr/>
                    <a:lstStyle/>
                    <a:p>
                      <a:pPr marL="0" algn="ctr" defTabSz="914400" rtl="0" eaLnBrk="1" latinLnBrk="0" hangingPunct="1">
                        <a:lnSpc>
                          <a:spcPct val="100000"/>
                        </a:lnSpc>
                        <a:spcAft>
                          <a:spcPts val="0"/>
                        </a:spcAft>
                      </a:pPr>
                      <a:r>
                        <a:rPr lang="en-US" altLang="zh-TW" sz="1800" b="0" kern="1200" dirty="0" err="1">
                          <a:solidFill>
                            <a:srgbClr val="C00000"/>
                          </a:solidFill>
                          <a:latin typeface="+mn-lt"/>
                          <a:ea typeface="+mn-ea"/>
                          <a:cs typeface="Times New Roman" panose="02020603050405020304" pitchFamily="18" charset="0"/>
                        </a:rPr>
                        <a:t>RetinaFace</a:t>
                      </a:r>
                      <a:endParaRPr lang="zh-TW" altLang="en-US" sz="1800" b="0"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99.78%</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99.75%</a:t>
                      </a: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99.91%</a:t>
                      </a: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1.33s</a:t>
                      </a:r>
                    </a:p>
                  </a:txBody>
                  <a:tcPr marL="72075" marR="72075" marT="0" marB="0" anchor="ctr"/>
                </a:tc>
                <a:extLst>
                  <a:ext uri="{0D108BD9-81ED-4DB2-BD59-A6C34878D82A}">
                    <a16:rowId xmlns:a16="http://schemas.microsoft.com/office/drawing/2014/main" val="3148875907"/>
                  </a:ext>
                </a:extLst>
              </a:tr>
              <a:tr h="6927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C00000"/>
                          </a:solidFill>
                          <a:latin typeface="+mn-lt"/>
                          <a:ea typeface="+mn-ea"/>
                          <a:cs typeface="Times New Roman" panose="02020603050405020304" pitchFamily="18" charset="0"/>
                        </a:rPr>
                        <a:t>MTCNN</a:t>
                      </a: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000000"/>
                          </a:solidFill>
                          <a:latin typeface="+mn-lt"/>
                          <a:ea typeface="+mn-ea"/>
                          <a:cs typeface="Times New Roman" panose="02020603050405020304" pitchFamily="18" charset="0"/>
                        </a:rPr>
                        <a:t>74.60%</a:t>
                      </a: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94.78%</a:t>
                      </a:r>
                      <a:endParaRPr lang="zh-TW" altLang="en-US"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73.36%</a:t>
                      </a:r>
                      <a:endParaRPr lang="zh-TW" altLang="en-US"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0.50s</a:t>
                      </a:r>
                      <a:endParaRPr lang="zh-TW" altLang="en-US"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2156268742"/>
                  </a:ext>
                </a:extLst>
              </a:tr>
              <a:tr h="6927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C00000"/>
                          </a:solidFill>
                          <a:latin typeface="+mn-lt"/>
                          <a:ea typeface="+mn-ea"/>
                          <a:cs typeface="Times New Roman" panose="02020603050405020304" pitchFamily="18" charset="0"/>
                        </a:rPr>
                        <a:t>SSD</a:t>
                      </a:r>
                      <a:endParaRPr lang="zh-TW" altLang="en-US" sz="1800" b="0"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000000"/>
                          </a:solidFill>
                          <a:latin typeface="+mn-lt"/>
                          <a:ea typeface="+mn-ea"/>
                          <a:cs typeface="Times New Roman" panose="02020603050405020304" pitchFamily="18" charset="0"/>
                        </a:rPr>
                        <a:t>47.16%</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ltLang="zh-TW" sz="1800" b="0" kern="1200" dirty="0">
                          <a:solidFill>
                            <a:srgbClr val="000000"/>
                          </a:solidFill>
                          <a:latin typeface="+mn-lt"/>
                          <a:ea typeface="+mn-ea"/>
                          <a:cs typeface="Times New Roman" panose="02020603050405020304" pitchFamily="18" charset="0"/>
                        </a:rPr>
                        <a:t>99.90%</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algn="ct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37.24%</a:t>
                      </a:r>
                      <a:endParaRPr lang="zh-TW" altLang="en-US" dirty="0">
                        <a:solidFill>
                          <a:srgbClr val="000000"/>
                        </a:solidFill>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0.04s</a:t>
                      </a:r>
                    </a:p>
                  </a:txBody>
                  <a:tcPr marL="72075" marR="72075" marT="0" marB="0" anchor="ctr"/>
                </a:tc>
                <a:extLst>
                  <a:ext uri="{0D108BD9-81ED-4DB2-BD59-A6C34878D82A}">
                    <a16:rowId xmlns:a16="http://schemas.microsoft.com/office/drawing/2014/main" val="4205165734"/>
                  </a:ext>
                </a:extLst>
              </a:tr>
              <a:tr h="692707">
                <a:tc>
                  <a:txBody>
                    <a:bodyPr/>
                    <a:lstStyle/>
                    <a:p>
                      <a:pPr marL="0" algn="ctr" defTabSz="914400" rtl="0" eaLnBrk="1" latinLnBrk="0" hangingPunct="1">
                        <a:lnSpc>
                          <a:spcPct val="100000"/>
                        </a:lnSpc>
                        <a:spcAft>
                          <a:spcPts val="0"/>
                        </a:spcAft>
                      </a:pPr>
                      <a:r>
                        <a:rPr lang="en-US" altLang="zh-TW" sz="1800" b="0" kern="1200" dirty="0" err="1">
                          <a:solidFill>
                            <a:srgbClr val="C00000"/>
                          </a:solidFill>
                          <a:latin typeface="+mn-lt"/>
                          <a:ea typeface="+mn-ea"/>
                          <a:cs typeface="Times New Roman" panose="02020603050405020304" pitchFamily="18" charset="0"/>
                        </a:rPr>
                        <a:t>Haar</a:t>
                      </a:r>
                      <a:r>
                        <a:rPr lang="en-US" altLang="zh-TW" sz="1800" b="0" kern="1200" dirty="0">
                          <a:solidFill>
                            <a:srgbClr val="C00000"/>
                          </a:solidFill>
                          <a:latin typeface="+mn-lt"/>
                          <a:ea typeface="+mn-ea"/>
                          <a:cs typeface="Times New Roman" panose="02020603050405020304" pitchFamily="18" charset="0"/>
                        </a:rPr>
                        <a:t> Cascade</a:t>
                      </a:r>
                      <a:endParaRPr lang="zh-TW" altLang="en-US" sz="1800" b="0"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33.37%</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ltLang="zh-TW" sz="1800" b="0" kern="1200" dirty="0">
                          <a:solidFill>
                            <a:srgbClr val="000000"/>
                          </a:solidFill>
                          <a:latin typeface="+mn-lt"/>
                          <a:ea typeface="+mn-ea"/>
                          <a:cs typeface="Times New Roman" panose="02020603050405020304" pitchFamily="18" charset="0"/>
                        </a:rPr>
                        <a:t>79.90%</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23.19%</a:t>
                      </a: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0.07s</a:t>
                      </a:r>
                    </a:p>
                  </a:txBody>
                  <a:tcPr marL="72075" marR="72075" marT="0" marB="0" anchor="ctr"/>
                </a:tc>
                <a:extLst>
                  <a:ext uri="{0D108BD9-81ED-4DB2-BD59-A6C34878D82A}">
                    <a16:rowId xmlns:a16="http://schemas.microsoft.com/office/drawing/2014/main" val="3786437397"/>
                  </a:ext>
                </a:extLst>
              </a:tr>
            </a:tbl>
          </a:graphicData>
        </a:graphic>
      </p:graphicFrame>
    </p:spTree>
    <p:extLst>
      <p:ext uri="{BB962C8B-B14F-4D97-AF65-F5344CB8AC3E}">
        <p14:creationId xmlns:p14="http://schemas.microsoft.com/office/powerpoint/2010/main" val="146630597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52</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實驗設計與結果</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臉部偵測準確度實驗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臉部偵測執行時間實驗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臉部遮擋辨識實驗</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影片危險偵測實驗</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15627448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臉部遮擋辨識實驗 </a:t>
            </a:r>
            <a:r>
              <a:rPr lang="en-US" altLang="zh-TW" b="0" dirty="0">
                <a:solidFill>
                  <a:srgbClr val="000000"/>
                </a:solidFill>
              </a:rPr>
              <a:t>(1/2)</a:t>
            </a:r>
            <a:r>
              <a:rPr lang="zh-TW" altLang="en-US" b="0" dirty="0">
                <a:solidFill>
                  <a:srgbClr val="000000"/>
                </a:solidFill>
              </a:rPr>
              <a:t> － 目的與設計</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目的：訓練</a:t>
            </a:r>
            <a:r>
              <a:rPr lang="zh-TW" altLang="en-US" b="1" dirty="0">
                <a:solidFill>
                  <a:srgbClr val="000000"/>
                </a:solidFill>
              </a:rPr>
              <a:t>嬰兒臉部遮擋</a:t>
            </a:r>
            <a:r>
              <a:rPr lang="zh-TW" altLang="en-US" dirty="0">
                <a:solidFill>
                  <a:srgbClr val="000000"/>
                </a:solidFill>
              </a:rPr>
              <a:t>模型</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資料集：</a:t>
            </a:r>
            <a:r>
              <a:rPr lang="en-US" altLang="zh-TW" dirty="0">
                <a:solidFill>
                  <a:srgbClr val="000000"/>
                </a:solidFill>
              </a:rPr>
              <a:t>3.2.2 </a:t>
            </a:r>
            <a:r>
              <a:rPr lang="zh-TW" altLang="en-US" dirty="0">
                <a:solidFill>
                  <a:srgbClr val="000000"/>
                </a:solidFill>
              </a:rPr>
              <a:t>節嬰兒臉部資料集</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網路：</a:t>
            </a:r>
            <a:r>
              <a:rPr lang="en-US" altLang="zh-TW" dirty="0">
                <a:solidFill>
                  <a:srgbClr val="C00000"/>
                </a:solidFill>
              </a:rPr>
              <a:t>ResNet50</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訓練回合數：</a:t>
            </a:r>
            <a:r>
              <a:rPr lang="en-US" altLang="zh-TW" dirty="0">
                <a:solidFill>
                  <a:srgbClr val="000000"/>
                </a:solidFill>
              </a:rPr>
              <a:t>20</a:t>
            </a: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分類：三類（無遮擋、使用奶嘴及異物遮擋）</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影像大小：</a:t>
            </a:r>
            <a:r>
              <a:rPr lang="en-US" altLang="zh-TW" dirty="0">
                <a:solidFill>
                  <a:srgbClr val="000000"/>
                </a:solidFill>
              </a:rPr>
              <a:t>224</a:t>
            </a:r>
            <a:r>
              <a:rPr lang="zh-TW" altLang="en-US" dirty="0">
                <a:solidFill>
                  <a:srgbClr val="000000"/>
                </a:solidFill>
              </a:rPr>
              <a:t> </a:t>
            </a:r>
            <a:r>
              <a:rPr lang="en-US" altLang="zh-TW" dirty="0">
                <a:solidFill>
                  <a:srgbClr val="000000"/>
                </a:solidFill>
              </a:rPr>
              <a:t>x</a:t>
            </a:r>
            <a:r>
              <a:rPr lang="zh-TW" altLang="en-US" dirty="0">
                <a:solidFill>
                  <a:srgbClr val="000000"/>
                </a:solidFill>
              </a:rPr>
              <a:t> </a:t>
            </a:r>
            <a:r>
              <a:rPr lang="en-US" altLang="zh-TW" dirty="0">
                <a:solidFill>
                  <a:srgbClr val="000000"/>
                </a:solidFill>
              </a:rPr>
              <a:t>224</a:t>
            </a:r>
          </a:p>
        </p:txBody>
      </p:sp>
    </p:spTree>
    <p:extLst>
      <p:ext uri="{BB962C8B-B14F-4D97-AF65-F5344CB8AC3E}">
        <p14:creationId xmlns:p14="http://schemas.microsoft.com/office/powerpoint/2010/main" val="408642376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臉部遮擋辨識實驗 </a:t>
            </a:r>
            <a:r>
              <a:rPr lang="en-US" altLang="zh-TW" b="0" dirty="0">
                <a:solidFill>
                  <a:srgbClr val="000000"/>
                </a:solidFill>
              </a:rPr>
              <a:t>(2/2)</a:t>
            </a:r>
            <a:r>
              <a:rPr lang="zh-TW" altLang="en-US" b="0" dirty="0">
                <a:solidFill>
                  <a:srgbClr val="000000"/>
                </a:solidFill>
              </a:rPr>
              <a:t> － 結果與分析</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訓練：</a:t>
            </a:r>
            <a:r>
              <a:rPr lang="en-US" altLang="zh-TW" dirty="0">
                <a:solidFill>
                  <a:srgbClr val="000000"/>
                </a:solidFill>
              </a:rPr>
              <a:t>accuracy - </a:t>
            </a:r>
            <a:r>
              <a:rPr lang="en-US" altLang="zh-TW" dirty="0">
                <a:solidFill>
                  <a:srgbClr val="C00000"/>
                </a:solidFill>
              </a:rPr>
              <a:t>98.06%</a:t>
            </a:r>
            <a:r>
              <a:rPr lang="zh-TW" altLang="en-US" dirty="0">
                <a:solidFill>
                  <a:srgbClr val="C00000"/>
                </a:solidFill>
              </a:rPr>
              <a:t> </a:t>
            </a:r>
            <a:r>
              <a:rPr lang="en-US" altLang="zh-TW" dirty="0">
                <a:solidFill>
                  <a:srgbClr val="000000"/>
                </a:solidFill>
              </a:rPr>
              <a:t>, loss - 7.09%</a:t>
            </a:r>
          </a:p>
          <a:p>
            <a:pPr>
              <a:spcBef>
                <a:spcPts val="0"/>
              </a:spcBef>
              <a:spcAft>
                <a:spcPts val="1200"/>
              </a:spcAft>
              <a:buFont typeface="Times New Roman" panose="02020603050405020304" pitchFamily="18" charset="0"/>
              <a:buChar char="•"/>
            </a:pPr>
            <a:r>
              <a:rPr lang="zh-TW" altLang="en-US" dirty="0">
                <a:solidFill>
                  <a:srgbClr val="000000"/>
                </a:solidFill>
              </a:rPr>
              <a:t>測試：</a:t>
            </a:r>
            <a:r>
              <a:rPr lang="en-US" altLang="zh-TW" dirty="0">
                <a:solidFill>
                  <a:srgbClr val="000000"/>
                </a:solidFill>
              </a:rPr>
              <a:t>accuracy - </a:t>
            </a:r>
            <a:r>
              <a:rPr lang="en-US" altLang="zh-TW" dirty="0">
                <a:solidFill>
                  <a:srgbClr val="C00000"/>
                </a:solidFill>
              </a:rPr>
              <a:t>99.43%</a:t>
            </a:r>
            <a:r>
              <a:rPr lang="zh-TW" altLang="en-US" dirty="0">
                <a:solidFill>
                  <a:srgbClr val="C00000"/>
                </a:solidFill>
              </a:rPr>
              <a:t> </a:t>
            </a:r>
            <a:r>
              <a:rPr lang="en-US" altLang="zh-TW" dirty="0">
                <a:solidFill>
                  <a:srgbClr val="000000"/>
                </a:solidFill>
              </a:rPr>
              <a:t>, loss - 1.49%</a:t>
            </a:r>
            <a:endParaRPr lang="zh-TW" altLang="en-US"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驗證：</a:t>
            </a:r>
            <a:r>
              <a:rPr lang="en-US" altLang="zh-TW" dirty="0">
                <a:solidFill>
                  <a:srgbClr val="000000"/>
                </a:solidFill>
              </a:rPr>
              <a:t>342 </a:t>
            </a:r>
            <a:r>
              <a:rPr lang="zh-TW" altLang="en-US" dirty="0">
                <a:solidFill>
                  <a:srgbClr val="000000"/>
                </a:solidFill>
              </a:rPr>
              <a:t>張影像</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C00000"/>
                </a:solidFill>
              </a:rPr>
              <a:t>全部正確</a:t>
            </a:r>
            <a:endParaRPr lang="en-US" altLang="zh-TW" dirty="0">
              <a:solidFill>
                <a:srgbClr val="C00000"/>
              </a:solidFill>
            </a:endParaRPr>
          </a:p>
        </p:txBody>
      </p:sp>
      <p:pic>
        <p:nvPicPr>
          <p:cNvPr id="5" name="圖片 4">
            <a:extLst>
              <a:ext uri="{FF2B5EF4-FFF2-40B4-BE49-F238E27FC236}">
                <a16:creationId xmlns:a16="http://schemas.microsoft.com/office/drawing/2014/main" id="{776FFC07-F333-48DF-9DC0-8008EA50792B}"/>
              </a:ext>
            </a:extLst>
          </p:cNvPr>
          <p:cNvPicPr>
            <a:picLocks noChangeAspect="1"/>
          </p:cNvPicPr>
          <p:nvPr/>
        </p:nvPicPr>
        <p:blipFill>
          <a:blip r:embed="rId3"/>
          <a:stretch>
            <a:fillRect/>
          </a:stretch>
        </p:blipFill>
        <p:spPr>
          <a:xfrm>
            <a:off x="2114655" y="4242985"/>
            <a:ext cx="4914690" cy="1440000"/>
          </a:xfrm>
          <a:prstGeom prst="rect">
            <a:avLst/>
          </a:prstGeom>
        </p:spPr>
      </p:pic>
      <p:sp>
        <p:nvSpPr>
          <p:cNvPr id="7" name="文字方塊 6">
            <a:extLst>
              <a:ext uri="{FF2B5EF4-FFF2-40B4-BE49-F238E27FC236}">
                <a16:creationId xmlns:a16="http://schemas.microsoft.com/office/drawing/2014/main" id="{2A20B6E8-B9A3-4594-86BA-E2CCB73BD8A0}"/>
              </a:ext>
            </a:extLst>
          </p:cNvPr>
          <p:cNvSpPr txBox="1"/>
          <p:nvPr/>
        </p:nvSpPr>
        <p:spPr>
          <a:xfrm>
            <a:off x="3009090" y="5693533"/>
            <a:ext cx="3474028" cy="369332"/>
          </a:xfrm>
          <a:prstGeom prst="rect">
            <a:avLst/>
          </a:prstGeom>
          <a:solidFill>
            <a:schemeClr val="bg1"/>
          </a:solidFill>
        </p:spPr>
        <p:txBody>
          <a:bodyPr wrap="none" rtlCol="0">
            <a:spAutoFit/>
          </a:bodyPr>
          <a:lstStyle/>
          <a:p>
            <a:r>
              <a:rPr lang="zh-TW" altLang="en-US" dirty="0">
                <a:solidFill>
                  <a:srgbClr val="000000"/>
                </a:solidFill>
                <a:latin typeface="Times New Roman" panose="02020603050405020304" pitchFamily="18" charset="0"/>
                <a:ea typeface="+mn-ea"/>
                <a:cs typeface="Times New Roman" panose="02020603050405020304" pitchFamily="18" charset="0"/>
              </a:rPr>
              <a:t>▲ 臉部遮擋辨識模型之混淆矩陣</a:t>
            </a:r>
            <a:endParaRPr lang="zh-TW" altLang="en-US" dirty="0">
              <a:solidFill>
                <a:srgbClr val="000000"/>
              </a:solidFill>
              <a:latin typeface="+mn-ea"/>
              <a:ea typeface="+mn-ea"/>
            </a:endParaRPr>
          </a:p>
        </p:txBody>
      </p:sp>
    </p:spTree>
    <p:extLst>
      <p:ext uri="{BB962C8B-B14F-4D97-AF65-F5344CB8AC3E}">
        <p14:creationId xmlns:p14="http://schemas.microsoft.com/office/powerpoint/2010/main" val="607643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55</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實驗設計與結果</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臉部偵測準確度實驗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臉部偵測執行時間實驗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姿勢辨識實驗</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影片危險偵測實驗</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6974459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姿勢辨識實驗 </a:t>
            </a:r>
            <a:r>
              <a:rPr lang="en-US" altLang="zh-TW" b="0" dirty="0">
                <a:solidFill>
                  <a:srgbClr val="000000"/>
                </a:solidFill>
              </a:rPr>
              <a:t>(1/2)</a:t>
            </a:r>
            <a:r>
              <a:rPr lang="zh-TW" altLang="en-US" b="0" dirty="0">
                <a:solidFill>
                  <a:srgbClr val="000000"/>
                </a:solidFill>
              </a:rPr>
              <a:t> － 目的與設計</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目的：訓練</a:t>
            </a:r>
            <a:r>
              <a:rPr lang="zh-TW" altLang="en-US" b="1" dirty="0">
                <a:solidFill>
                  <a:srgbClr val="000000"/>
                </a:solidFill>
              </a:rPr>
              <a:t>嬰兒姿勢</a:t>
            </a:r>
            <a:r>
              <a:rPr lang="zh-TW" altLang="en-US" dirty="0">
                <a:solidFill>
                  <a:srgbClr val="000000"/>
                </a:solidFill>
              </a:rPr>
              <a:t>模型</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資料集：</a:t>
            </a:r>
            <a:r>
              <a:rPr lang="en-US" altLang="zh-TW" dirty="0">
                <a:solidFill>
                  <a:srgbClr val="000000"/>
                </a:solidFill>
              </a:rPr>
              <a:t> 3.3.1 </a:t>
            </a:r>
            <a:r>
              <a:rPr lang="zh-TW" altLang="en-US" dirty="0">
                <a:solidFill>
                  <a:srgbClr val="000000"/>
                </a:solidFill>
              </a:rPr>
              <a:t>節嬰兒姿勢資料集</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網路：</a:t>
            </a:r>
            <a:r>
              <a:rPr lang="en-US" altLang="zh-TW" dirty="0">
                <a:solidFill>
                  <a:srgbClr val="C00000"/>
                </a:solidFill>
              </a:rPr>
              <a:t>ResNet50</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訓練回合數：</a:t>
            </a:r>
            <a:r>
              <a:rPr lang="en-US" altLang="zh-TW" dirty="0">
                <a:solidFill>
                  <a:srgbClr val="000000"/>
                </a:solidFill>
              </a:rPr>
              <a:t>20</a:t>
            </a: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分類：四類（正躺、趴躺、坐姿及站立）</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影像大小：</a:t>
            </a:r>
            <a:r>
              <a:rPr lang="en-US" altLang="zh-TW" dirty="0">
                <a:solidFill>
                  <a:srgbClr val="000000"/>
                </a:solidFill>
              </a:rPr>
              <a:t>224</a:t>
            </a:r>
            <a:r>
              <a:rPr lang="zh-TW" altLang="en-US" dirty="0">
                <a:solidFill>
                  <a:srgbClr val="000000"/>
                </a:solidFill>
              </a:rPr>
              <a:t> </a:t>
            </a:r>
            <a:r>
              <a:rPr lang="en-US" altLang="zh-TW" dirty="0">
                <a:solidFill>
                  <a:srgbClr val="000000"/>
                </a:solidFill>
              </a:rPr>
              <a:t>x</a:t>
            </a:r>
            <a:r>
              <a:rPr lang="zh-TW" altLang="en-US" dirty="0">
                <a:solidFill>
                  <a:srgbClr val="000000"/>
                </a:solidFill>
              </a:rPr>
              <a:t> </a:t>
            </a:r>
            <a:r>
              <a:rPr lang="en-US" altLang="zh-TW" dirty="0">
                <a:solidFill>
                  <a:srgbClr val="000000"/>
                </a:solidFill>
              </a:rPr>
              <a:t>224</a:t>
            </a:r>
          </a:p>
        </p:txBody>
      </p:sp>
    </p:spTree>
    <p:extLst>
      <p:ext uri="{BB962C8B-B14F-4D97-AF65-F5344CB8AC3E}">
        <p14:creationId xmlns:p14="http://schemas.microsoft.com/office/powerpoint/2010/main" val="250313908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姿勢辨識實驗 </a:t>
            </a:r>
            <a:r>
              <a:rPr lang="en-US" altLang="zh-TW" b="0" dirty="0">
                <a:solidFill>
                  <a:srgbClr val="000000"/>
                </a:solidFill>
              </a:rPr>
              <a:t>(2/2)</a:t>
            </a:r>
            <a:r>
              <a:rPr lang="zh-TW" altLang="en-US" b="0" dirty="0">
                <a:solidFill>
                  <a:srgbClr val="000000"/>
                </a:solidFill>
              </a:rPr>
              <a:t> － 結果與分析</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57</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訓練：</a:t>
            </a:r>
            <a:r>
              <a:rPr lang="en-US" altLang="zh-TW" dirty="0">
                <a:solidFill>
                  <a:srgbClr val="000000"/>
                </a:solidFill>
              </a:rPr>
              <a:t>accuracy - </a:t>
            </a:r>
            <a:r>
              <a:rPr lang="en-US" altLang="zh-TW" dirty="0">
                <a:solidFill>
                  <a:srgbClr val="C00000"/>
                </a:solidFill>
              </a:rPr>
              <a:t>99.45%</a:t>
            </a:r>
            <a:r>
              <a:rPr lang="zh-TW" altLang="en-US" dirty="0">
                <a:solidFill>
                  <a:srgbClr val="C00000"/>
                </a:solidFill>
              </a:rPr>
              <a:t> </a:t>
            </a:r>
            <a:r>
              <a:rPr lang="en-US" altLang="zh-TW" dirty="0">
                <a:solidFill>
                  <a:srgbClr val="000000"/>
                </a:solidFill>
              </a:rPr>
              <a:t>, loss - 1.66%</a:t>
            </a:r>
          </a:p>
          <a:p>
            <a:pPr>
              <a:spcBef>
                <a:spcPts val="0"/>
              </a:spcBef>
              <a:spcAft>
                <a:spcPts val="1200"/>
              </a:spcAft>
              <a:buFont typeface="Times New Roman" panose="02020603050405020304" pitchFamily="18" charset="0"/>
              <a:buChar char="•"/>
            </a:pPr>
            <a:r>
              <a:rPr lang="zh-TW" altLang="en-US" dirty="0">
                <a:solidFill>
                  <a:srgbClr val="000000"/>
                </a:solidFill>
              </a:rPr>
              <a:t>測試：</a:t>
            </a:r>
            <a:r>
              <a:rPr lang="en-US" altLang="zh-TW" dirty="0">
                <a:solidFill>
                  <a:srgbClr val="000000"/>
                </a:solidFill>
              </a:rPr>
              <a:t>accuracy - </a:t>
            </a:r>
            <a:r>
              <a:rPr lang="en-US" altLang="zh-TW" dirty="0">
                <a:solidFill>
                  <a:srgbClr val="C00000"/>
                </a:solidFill>
              </a:rPr>
              <a:t>99.71%</a:t>
            </a:r>
            <a:r>
              <a:rPr lang="zh-TW" altLang="en-US" dirty="0">
                <a:solidFill>
                  <a:srgbClr val="C00000"/>
                </a:solidFill>
              </a:rPr>
              <a:t> </a:t>
            </a:r>
            <a:r>
              <a:rPr lang="en-US" altLang="zh-TW" dirty="0">
                <a:solidFill>
                  <a:srgbClr val="000000"/>
                </a:solidFill>
              </a:rPr>
              <a:t>, loss - 2.34%</a:t>
            </a:r>
            <a:endParaRPr lang="zh-TW" altLang="en-US"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驗證：</a:t>
            </a:r>
            <a:r>
              <a:rPr lang="en-US" altLang="zh-TW" dirty="0">
                <a:solidFill>
                  <a:srgbClr val="000000"/>
                </a:solidFill>
              </a:rPr>
              <a:t>744 </a:t>
            </a:r>
            <a:r>
              <a:rPr lang="zh-TW" altLang="en-US" dirty="0">
                <a:solidFill>
                  <a:srgbClr val="000000"/>
                </a:solidFill>
              </a:rPr>
              <a:t>張</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en-US" altLang="zh-TW" dirty="0">
                <a:solidFill>
                  <a:srgbClr val="C00000"/>
                </a:solidFill>
              </a:rPr>
              <a:t>5</a:t>
            </a:r>
            <a:r>
              <a:rPr lang="zh-TW" altLang="en-US" dirty="0">
                <a:solidFill>
                  <a:srgbClr val="C00000"/>
                </a:solidFill>
              </a:rPr>
              <a:t>張誤判</a:t>
            </a:r>
            <a:endParaRPr lang="en-US" altLang="zh-TW" dirty="0">
              <a:solidFill>
                <a:srgbClr val="C00000"/>
              </a:solidFill>
            </a:endParaRPr>
          </a:p>
        </p:txBody>
      </p:sp>
      <p:pic>
        <p:nvPicPr>
          <p:cNvPr id="3" name="圖片 2">
            <a:extLst>
              <a:ext uri="{FF2B5EF4-FFF2-40B4-BE49-F238E27FC236}">
                <a16:creationId xmlns:a16="http://schemas.microsoft.com/office/drawing/2014/main" id="{AF878B65-E8DF-4A5F-AA5C-37AD780240C3}"/>
              </a:ext>
            </a:extLst>
          </p:cNvPr>
          <p:cNvPicPr>
            <a:picLocks noChangeAspect="1"/>
          </p:cNvPicPr>
          <p:nvPr/>
        </p:nvPicPr>
        <p:blipFill>
          <a:blip r:embed="rId3"/>
          <a:stretch>
            <a:fillRect/>
          </a:stretch>
        </p:blipFill>
        <p:spPr>
          <a:xfrm>
            <a:off x="899592" y="4365104"/>
            <a:ext cx="4969074" cy="1440000"/>
          </a:xfrm>
          <a:prstGeom prst="rect">
            <a:avLst/>
          </a:prstGeom>
        </p:spPr>
      </p:pic>
      <p:sp>
        <p:nvSpPr>
          <p:cNvPr id="7" name="文字方塊 6">
            <a:extLst>
              <a:ext uri="{FF2B5EF4-FFF2-40B4-BE49-F238E27FC236}">
                <a16:creationId xmlns:a16="http://schemas.microsoft.com/office/drawing/2014/main" id="{0B70AA01-EF08-44CD-84F7-FDC5CAC603B6}"/>
              </a:ext>
            </a:extLst>
          </p:cNvPr>
          <p:cNvSpPr txBox="1"/>
          <p:nvPr/>
        </p:nvSpPr>
        <p:spPr>
          <a:xfrm>
            <a:off x="1877947" y="5805104"/>
            <a:ext cx="3012363" cy="369332"/>
          </a:xfrm>
          <a:prstGeom prst="rect">
            <a:avLst/>
          </a:prstGeom>
          <a:solidFill>
            <a:schemeClr val="bg1"/>
          </a:solidFill>
        </p:spPr>
        <p:txBody>
          <a:bodyPr wrap="none" rtlCol="0">
            <a:spAutoFit/>
          </a:bodyPr>
          <a:lstStyle/>
          <a:p>
            <a:r>
              <a:rPr lang="zh-TW" altLang="en-US" dirty="0">
                <a:solidFill>
                  <a:srgbClr val="000000"/>
                </a:solidFill>
                <a:latin typeface="Times New Roman" panose="02020603050405020304" pitchFamily="18" charset="0"/>
                <a:ea typeface="+mn-ea"/>
                <a:cs typeface="Times New Roman" panose="02020603050405020304" pitchFamily="18" charset="0"/>
              </a:rPr>
              <a:t>▲ 姿勢辨識模型之混淆矩陣</a:t>
            </a:r>
            <a:endParaRPr lang="zh-TW" altLang="en-US" dirty="0">
              <a:solidFill>
                <a:srgbClr val="000000"/>
              </a:solidFill>
              <a:latin typeface="+mn-ea"/>
              <a:ea typeface="+mn-ea"/>
            </a:endParaRPr>
          </a:p>
        </p:txBody>
      </p:sp>
      <p:sp>
        <p:nvSpPr>
          <p:cNvPr id="8" name="矩形 7">
            <a:extLst>
              <a:ext uri="{FF2B5EF4-FFF2-40B4-BE49-F238E27FC236}">
                <a16:creationId xmlns:a16="http://schemas.microsoft.com/office/drawing/2014/main" id="{2DB1EFF9-2591-4A9A-B350-E080F9704FC9}"/>
              </a:ext>
            </a:extLst>
          </p:cNvPr>
          <p:cNvSpPr/>
          <p:nvPr/>
        </p:nvSpPr>
        <p:spPr>
          <a:xfrm>
            <a:off x="1920078" y="5088959"/>
            <a:ext cx="1021905" cy="238415"/>
          </a:xfrm>
          <a:prstGeom prst="rect">
            <a:avLst/>
          </a:prstGeom>
          <a:solidFill>
            <a:srgbClr val="FFCCC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矩形 8">
            <a:extLst>
              <a:ext uri="{FF2B5EF4-FFF2-40B4-BE49-F238E27FC236}">
                <a16:creationId xmlns:a16="http://schemas.microsoft.com/office/drawing/2014/main" id="{5C8D6D78-E30A-4099-BBC3-5C03E30DD814}"/>
              </a:ext>
            </a:extLst>
          </p:cNvPr>
          <p:cNvSpPr/>
          <p:nvPr/>
        </p:nvSpPr>
        <p:spPr>
          <a:xfrm>
            <a:off x="2940565" y="5317436"/>
            <a:ext cx="945636" cy="228600"/>
          </a:xfrm>
          <a:prstGeom prst="rect">
            <a:avLst/>
          </a:prstGeom>
          <a:solidFill>
            <a:srgbClr val="FFCCC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矩形 9">
            <a:extLst>
              <a:ext uri="{FF2B5EF4-FFF2-40B4-BE49-F238E27FC236}">
                <a16:creationId xmlns:a16="http://schemas.microsoft.com/office/drawing/2014/main" id="{8E0332A3-89EA-4D45-BFCA-2583D04E6E0B}"/>
              </a:ext>
            </a:extLst>
          </p:cNvPr>
          <p:cNvSpPr/>
          <p:nvPr/>
        </p:nvSpPr>
        <p:spPr>
          <a:xfrm>
            <a:off x="3886201" y="5551331"/>
            <a:ext cx="934277" cy="233243"/>
          </a:xfrm>
          <a:prstGeom prst="rect">
            <a:avLst/>
          </a:prstGeom>
          <a:solidFill>
            <a:srgbClr val="FFCCC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1" name="圖片 10">
            <a:extLst>
              <a:ext uri="{FF2B5EF4-FFF2-40B4-BE49-F238E27FC236}">
                <a16:creationId xmlns:a16="http://schemas.microsoft.com/office/drawing/2014/main" id="{F76BAAF4-85F2-4A51-8379-940D538664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2675" y="3984574"/>
            <a:ext cx="2547945" cy="1800000"/>
          </a:xfrm>
          <a:prstGeom prst="rect">
            <a:avLst/>
          </a:prstGeom>
        </p:spPr>
      </p:pic>
      <p:sp>
        <p:nvSpPr>
          <p:cNvPr id="12" name="文字方塊 11">
            <a:extLst>
              <a:ext uri="{FF2B5EF4-FFF2-40B4-BE49-F238E27FC236}">
                <a16:creationId xmlns:a16="http://schemas.microsoft.com/office/drawing/2014/main" id="{35422EA0-1ED3-4736-A9C3-5F181D3B5903}"/>
              </a:ext>
            </a:extLst>
          </p:cNvPr>
          <p:cNvSpPr txBox="1"/>
          <p:nvPr/>
        </p:nvSpPr>
        <p:spPr>
          <a:xfrm>
            <a:off x="6053727" y="5805104"/>
            <a:ext cx="2781531" cy="369332"/>
          </a:xfrm>
          <a:prstGeom prst="rect">
            <a:avLst/>
          </a:prstGeom>
          <a:solidFill>
            <a:schemeClr val="bg1"/>
          </a:solidFill>
        </p:spPr>
        <p:txBody>
          <a:bodyPr wrap="none" rtlCol="0">
            <a:spAutoFit/>
          </a:bodyPr>
          <a:lstStyle/>
          <a:p>
            <a:r>
              <a:rPr lang="zh-TW" altLang="en-US" dirty="0">
                <a:solidFill>
                  <a:srgbClr val="000000"/>
                </a:solidFill>
                <a:latin typeface="Times New Roman" panose="02020603050405020304" pitchFamily="18" charset="0"/>
                <a:ea typeface="+mn-ea"/>
                <a:cs typeface="Times New Roman" panose="02020603050405020304" pitchFamily="18" charset="0"/>
              </a:rPr>
              <a:t>▲ 坐姿誤判為趴躺之影像</a:t>
            </a:r>
            <a:endParaRPr lang="zh-TW" altLang="en-US" dirty="0">
              <a:solidFill>
                <a:srgbClr val="000000"/>
              </a:solidFill>
              <a:latin typeface="+mn-ea"/>
              <a:ea typeface="+mn-ea"/>
            </a:endParaRPr>
          </a:p>
        </p:txBody>
      </p:sp>
    </p:spTree>
    <p:extLst>
      <p:ext uri="{BB962C8B-B14F-4D97-AF65-F5344CB8AC3E}">
        <p14:creationId xmlns:p14="http://schemas.microsoft.com/office/powerpoint/2010/main" val="348987676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58</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實驗設計與結果</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臉部偵測準確度實驗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臉部偵測執行時間實驗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影片危險偵測實驗</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48356097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影片危險偵測實驗 </a:t>
            </a:r>
            <a:r>
              <a:rPr lang="en-US" altLang="zh-TW" b="0" dirty="0">
                <a:solidFill>
                  <a:srgbClr val="000000"/>
                </a:solidFill>
              </a:rPr>
              <a:t>(1/2)</a:t>
            </a:r>
            <a:r>
              <a:rPr lang="zh-TW" altLang="en-US" b="0" dirty="0">
                <a:solidFill>
                  <a:srgbClr val="000000"/>
                </a:solidFill>
              </a:rPr>
              <a:t> － 目的與設計</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目的：驗證本系統模型可用性</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資料：網路</a:t>
            </a:r>
            <a:r>
              <a:rPr lang="zh-TW" altLang="en-US" dirty="0">
                <a:solidFill>
                  <a:srgbClr val="C00000"/>
                </a:solidFill>
              </a:rPr>
              <a:t>真實嬰兒影片</a:t>
            </a:r>
            <a:endParaRPr lang="en-US" altLang="zh-TW" dirty="0">
              <a:solidFill>
                <a:srgbClr val="C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含不同拍攝視角、嬰兒樣貌及狀態</a:t>
            </a: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評估：</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影片切成共 </a:t>
            </a:r>
            <a:r>
              <a:rPr lang="en-US" altLang="zh-TW" dirty="0">
                <a:solidFill>
                  <a:srgbClr val="C00000"/>
                </a:solidFill>
              </a:rPr>
              <a:t>3374</a:t>
            </a:r>
            <a:r>
              <a:rPr lang="zh-TW" altLang="en-US" dirty="0">
                <a:solidFill>
                  <a:srgbClr val="C00000"/>
                </a:solidFill>
              </a:rPr>
              <a:t> </a:t>
            </a:r>
            <a:r>
              <a:rPr lang="zh-TW" altLang="en-US" dirty="0">
                <a:solidFill>
                  <a:srgbClr val="000000"/>
                </a:solidFill>
              </a:rPr>
              <a:t>幀影像</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計算 </a:t>
            </a:r>
            <a:r>
              <a:rPr lang="en-US" altLang="zh-TW" dirty="0">
                <a:solidFill>
                  <a:srgbClr val="000000"/>
                </a:solidFill>
              </a:rPr>
              <a:t>accuracy</a:t>
            </a:r>
            <a:r>
              <a:rPr lang="zh-TW" altLang="en-US" dirty="0">
                <a:solidFill>
                  <a:srgbClr val="000000"/>
                </a:solidFill>
              </a:rPr>
              <a:t>、</a:t>
            </a:r>
            <a:r>
              <a:rPr lang="en-US" altLang="zh-TW" dirty="0">
                <a:solidFill>
                  <a:srgbClr val="000000"/>
                </a:solidFill>
              </a:rPr>
              <a:t>precision </a:t>
            </a:r>
            <a:r>
              <a:rPr lang="zh-TW" altLang="en-US" dirty="0">
                <a:solidFill>
                  <a:srgbClr val="000000"/>
                </a:solidFill>
              </a:rPr>
              <a:t>及 </a:t>
            </a:r>
            <a:r>
              <a:rPr lang="en-US" altLang="zh-TW" dirty="0">
                <a:solidFill>
                  <a:srgbClr val="000000"/>
                </a:solidFill>
              </a:rPr>
              <a:t>recall</a:t>
            </a:r>
          </a:p>
        </p:txBody>
      </p:sp>
    </p:spTree>
    <p:extLst>
      <p:ext uri="{BB962C8B-B14F-4D97-AF65-F5344CB8AC3E}">
        <p14:creationId xmlns:p14="http://schemas.microsoft.com/office/powerpoint/2010/main" val="114854929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研究動機 </a:t>
            </a:r>
            <a:r>
              <a:rPr lang="en-US" altLang="zh-TW" b="0" dirty="0">
                <a:solidFill>
                  <a:srgbClr val="000000"/>
                </a:solidFill>
              </a:rPr>
              <a:t>(3/4)</a:t>
            </a:r>
            <a:r>
              <a:rPr lang="zh-TW" altLang="en-US" b="0" dirty="0">
                <a:solidFill>
                  <a:srgbClr val="000000"/>
                </a:solidFill>
              </a:rPr>
              <a:t> － 實際狀況</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a:t>
            </a:fld>
            <a:endParaRPr lang="zh-TW" altLang="en-US"/>
          </a:p>
        </p:txBody>
      </p:sp>
      <p:sp>
        <p:nvSpPr>
          <p:cNvPr id="12" name="內容版面配置區 2">
            <a:extLst>
              <a:ext uri="{FF2B5EF4-FFF2-40B4-BE49-F238E27FC236}">
                <a16:creationId xmlns:a16="http://schemas.microsoft.com/office/drawing/2014/main" id="{ED997F86-092F-4C8C-81C5-5F5535557B8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Arial" panose="020B0604020202020204" pitchFamily="34" charset="0"/>
              <a:buChar char="•"/>
            </a:pPr>
            <a:r>
              <a:rPr lang="zh-TW" altLang="en-US" dirty="0">
                <a:solidFill>
                  <a:srgbClr val="000000"/>
                </a:solidFill>
              </a:rPr>
              <a:t>嬰兒：存在危險</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溢奶或物品遮蓋口鼻</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自行翻身或站立</a:t>
            </a:r>
            <a:endParaRPr lang="en-US" altLang="zh-TW" dirty="0">
              <a:solidFill>
                <a:srgbClr val="000000"/>
              </a:solidFill>
            </a:endParaRPr>
          </a:p>
          <a:p>
            <a:pPr>
              <a:lnSpc>
                <a:spcPct val="150000"/>
              </a:lnSpc>
              <a:spcBef>
                <a:spcPts val="0"/>
              </a:spcBef>
              <a:spcAft>
                <a:spcPts val="1200"/>
              </a:spcAft>
              <a:buFont typeface="Arial" panose="020B0604020202020204" pitchFamily="34" charset="0"/>
              <a:buChar char="•"/>
            </a:pPr>
            <a:r>
              <a:rPr lang="zh-TW" altLang="en-US" dirty="0">
                <a:solidFill>
                  <a:srgbClr val="000000"/>
                </a:solidFill>
              </a:rPr>
              <a:t>照護者：</a:t>
            </a:r>
            <a:r>
              <a:rPr lang="zh-TW" altLang="en-US" dirty="0">
                <a:solidFill>
                  <a:srgbClr val="C00000"/>
                </a:solidFill>
              </a:rPr>
              <a:t>未及時發現</a:t>
            </a:r>
            <a:endParaRPr lang="en-US" altLang="zh-TW" dirty="0">
              <a:solidFill>
                <a:srgbClr val="C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泡奶或如廁等狀況</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endParaRPr lang="en-US" altLang="zh-TW" dirty="0">
              <a:solidFill>
                <a:srgbClr val="000000"/>
              </a:solidFill>
            </a:endParaRPr>
          </a:p>
        </p:txBody>
      </p:sp>
    </p:spTree>
    <p:extLst>
      <p:ext uri="{BB962C8B-B14F-4D97-AF65-F5344CB8AC3E}">
        <p14:creationId xmlns:p14="http://schemas.microsoft.com/office/powerpoint/2010/main" val="191688675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影片危險偵測實驗 </a:t>
            </a:r>
            <a:r>
              <a:rPr lang="en-US" altLang="zh-TW" b="0" dirty="0">
                <a:solidFill>
                  <a:srgbClr val="000000"/>
                </a:solidFill>
              </a:rPr>
              <a:t>(2/2)</a:t>
            </a:r>
            <a:r>
              <a:rPr lang="zh-TW" altLang="en-US" b="0" dirty="0">
                <a:solidFill>
                  <a:srgbClr val="000000"/>
                </a:solidFill>
              </a:rPr>
              <a:t> － 結果與分析</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60</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zh-TW" altLang="en-US" b="1" dirty="0">
                <a:solidFill>
                  <a:srgbClr val="000000"/>
                </a:solidFill>
              </a:rPr>
              <a:t>姿勢辨識</a:t>
            </a:r>
            <a:r>
              <a:rPr lang="zh-TW" altLang="en-US" dirty="0">
                <a:solidFill>
                  <a:srgbClr val="000000"/>
                </a:solidFill>
              </a:rPr>
              <a:t>：</a:t>
            </a:r>
            <a:r>
              <a:rPr lang="en-US" altLang="zh-TW" dirty="0">
                <a:solidFill>
                  <a:srgbClr val="000000"/>
                </a:solidFill>
              </a:rPr>
              <a:t>278</a:t>
            </a:r>
            <a:r>
              <a:rPr lang="zh-TW" altLang="en-US" dirty="0">
                <a:solidFill>
                  <a:srgbClr val="000000"/>
                </a:solidFill>
              </a:rPr>
              <a:t> 張誤判為</a:t>
            </a:r>
            <a:r>
              <a:rPr lang="zh-TW" altLang="en-US" dirty="0">
                <a:solidFill>
                  <a:srgbClr val="C00000"/>
                </a:solidFill>
              </a:rPr>
              <a:t>趴躺</a:t>
            </a:r>
            <a:endParaRPr lang="en-US" altLang="zh-TW" dirty="0">
              <a:solidFill>
                <a:srgbClr val="C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推測：嬰兒身體遭棉被遮擋</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b="1" dirty="0">
                <a:solidFill>
                  <a:srgbClr val="000000"/>
                </a:solidFill>
              </a:rPr>
              <a:t>臉部遮擋辨識</a:t>
            </a:r>
            <a:r>
              <a:rPr lang="zh-TW" altLang="en-US" dirty="0">
                <a:solidFill>
                  <a:srgbClr val="000000"/>
                </a:solidFill>
              </a:rPr>
              <a:t>：多張誤判為</a:t>
            </a:r>
            <a:r>
              <a:rPr lang="zh-TW" altLang="en-US" dirty="0">
                <a:solidFill>
                  <a:srgbClr val="C00000"/>
                </a:solidFill>
              </a:rPr>
              <a:t>警示</a:t>
            </a:r>
            <a:endParaRPr lang="en-US" altLang="zh-TW" dirty="0">
              <a:solidFill>
                <a:srgbClr val="C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推測：嬰兒手部揮動遮擋</a:t>
            </a:r>
            <a:endParaRPr lang="en-US" altLang="zh-TW" dirty="0">
              <a:solidFill>
                <a:srgbClr val="000000"/>
              </a:solidFill>
            </a:endParaRPr>
          </a:p>
        </p:txBody>
      </p:sp>
      <p:pic>
        <p:nvPicPr>
          <p:cNvPr id="3" name="圖片 2">
            <a:extLst>
              <a:ext uri="{FF2B5EF4-FFF2-40B4-BE49-F238E27FC236}">
                <a16:creationId xmlns:a16="http://schemas.microsoft.com/office/drawing/2014/main" id="{E361EE3E-8D6D-4C4E-A902-DCFB6C50A2B9}"/>
              </a:ext>
            </a:extLst>
          </p:cNvPr>
          <p:cNvPicPr>
            <a:picLocks noChangeAspect="1"/>
          </p:cNvPicPr>
          <p:nvPr/>
        </p:nvPicPr>
        <p:blipFill>
          <a:blip r:embed="rId3"/>
          <a:stretch>
            <a:fillRect/>
          </a:stretch>
        </p:blipFill>
        <p:spPr>
          <a:xfrm>
            <a:off x="738282" y="4740182"/>
            <a:ext cx="3760062" cy="1260000"/>
          </a:xfrm>
          <a:prstGeom prst="rect">
            <a:avLst/>
          </a:prstGeom>
        </p:spPr>
      </p:pic>
      <p:pic>
        <p:nvPicPr>
          <p:cNvPr id="5" name="圖片 4">
            <a:extLst>
              <a:ext uri="{FF2B5EF4-FFF2-40B4-BE49-F238E27FC236}">
                <a16:creationId xmlns:a16="http://schemas.microsoft.com/office/drawing/2014/main" id="{7A4FB246-4D6C-4A7E-ACF0-041AEB8C2D11}"/>
              </a:ext>
            </a:extLst>
          </p:cNvPr>
          <p:cNvPicPr>
            <a:picLocks noChangeAspect="1"/>
          </p:cNvPicPr>
          <p:nvPr/>
        </p:nvPicPr>
        <p:blipFill>
          <a:blip r:embed="rId4"/>
          <a:stretch>
            <a:fillRect/>
          </a:stretch>
        </p:blipFill>
        <p:spPr>
          <a:xfrm>
            <a:off x="4702507" y="4740182"/>
            <a:ext cx="4290681" cy="1260000"/>
          </a:xfrm>
          <a:prstGeom prst="rect">
            <a:avLst/>
          </a:prstGeom>
        </p:spPr>
      </p:pic>
      <p:sp>
        <p:nvSpPr>
          <p:cNvPr id="7" name="文字方塊 6">
            <a:extLst>
              <a:ext uri="{FF2B5EF4-FFF2-40B4-BE49-F238E27FC236}">
                <a16:creationId xmlns:a16="http://schemas.microsoft.com/office/drawing/2014/main" id="{D745773A-8F36-4709-90D4-2D558C0FF6E6}"/>
              </a:ext>
            </a:extLst>
          </p:cNvPr>
          <p:cNvSpPr txBox="1"/>
          <p:nvPr/>
        </p:nvSpPr>
        <p:spPr>
          <a:xfrm>
            <a:off x="1112131" y="5996610"/>
            <a:ext cx="3012363" cy="369332"/>
          </a:xfrm>
          <a:prstGeom prst="rect">
            <a:avLst/>
          </a:prstGeom>
          <a:solidFill>
            <a:schemeClr val="bg1"/>
          </a:solidFill>
        </p:spPr>
        <p:txBody>
          <a:bodyPr wrap="none" rtlCol="0">
            <a:spAutoFit/>
          </a:bodyPr>
          <a:lstStyle/>
          <a:p>
            <a:r>
              <a:rPr lang="zh-TW" altLang="en-US" dirty="0">
                <a:solidFill>
                  <a:srgbClr val="000000"/>
                </a:solidFill>
                <a:latin typeface="Times New Roman" panose="02020603050405020304" pitchFamily="18" charset="0"/>
                <a:ea typeface="+mn-ea"/>
                <a:cs typeface="Times New Roman" panose="02020603050405020304" pitchFamily="18" charset="0"/>
              </a:rPr>
              <a:t>▲ 影片姿勢辨識之混淆矩陣</a:t>
            </a:r>
            <a:endParaRPr lang="zh-TW" altLang="en-US" dirty="0">
              <a:solidFill>
                <a:srgbClr val="000000"/>
              </a:solidFill>
              <a:latin typeface="+mn-ea"/>
              <a:ea typeface="+mn-ea"/>
            </a:endParaRPr>
          </a:p>
        </p:txBody>
      </p:sp>
      <p:sp>
        <p:nvSpPr>
          <p:cNvPr id="8" name="文字方塊 7">
            <a:extLst>
              <a:ext uri="{FF2B5EF4-FFF2-40B4-BE49-F238E27FC236}">
                <a16:creationId xmlns:a16="http://schemas.microsoft.com/office/drawing/2014/main" id="{EDE36AA2-4CA4-49C2-890A-73B67CD2F1B8}"/>
              </a:ext>
            </a:extLst>
          </p:cNvPr>
          <p:cNvSpPr txBox="1"/>
          <p:nvPr/>
        </p:nvSpPr>
        <p:spPr>
          <a:xfrm>
            <a:off x="5110833" y="5996610"/>
            <a:ext cx="3474028" cy="369332"/>
          </a:xfrm>
          <a:prstGeom prst="rect">
            <a:avLst/>
          </a:prstGeom>
          <a:solidFill>
            <a:schemeClr val="bg1"/>
          </a:solidFill>
        </p:spPr>
        <p:txBody>
          <a:bodyPr wrap="none" rtlCol="0">
            <a:spAutoFit/>
          </a:bodyPr>
          <a:lstStyle/>
          <a:p>
            <a:r>
              <a:rPr lang="zh-TW" altLang="en-US" dirty="0">
                <a:solidFill>
                  <a:srgbClr val="000000"/>
                </a:solidFill>
                <a:latin typeface="Times New Roman" panose="02020603050405020304" pitchFamily="18" charset="0"/>
                <a:ea typeface="+mn-ea"/>
                <a:cs typeface="Times New Roman" panose="02020603050405020304" pitchFamily="18" charset="0"/>
              </a:rPr>
              <a:t>▲ 影片臉部遮擋辨識之混淆矩陣</a:t>
            </a:r>
            <a:endParaRPr lang="zh-TW" altLang="en-US" dirty="0">
              <a:solidFill>
                <a:srgbClr val="000000"/>
              </a:solidFill>
              <a:latin typeface="+mn-ea"/>
              <a:ea typeface="+mn-ea"/>
            </a:endParaRPr>
          </a:p>
        </p:txBody>
      </p:sp>
      <p:pic>
        <p:nvPicPr>
          <p:cNvPr id="9" name="圖片 8">
            <a:extLst>
              <a:ext uri="{FF2B5EF4-FFF2-40B4-BE49-F238E27FC236}">
                <a16:creationId xmlns:a16="http://schemas.microsoft.com/office/drawing/2014/main" id="{1CB8C988-3609-46FE-8D1A-EAFDF1859CC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42220" y="2204864"/>
            <a:ext cx="1440000" cy="1080000"/>
          </a:xfrm>
          <a:prstGeom prst="rect">
            <a:avLst/>
          </a:prstGeom>
        </p:spPr>
      </p:pic>
      <p:pic>
        <p:nvPicPr>
          <p:cNvPr id="10" name="圖片 9">
            <a:extLst>
              <a:ext uri="{FF2B5EF4-FFF2-40B4-BE49-F238E27FC236}">
                <a16:creationId xmlns:a16="http://schemas.microsoft.com/office/drawing/2014/main" id="{F1225DD4-530A-449D-8E87-69ABF85F14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13188" y="2204864"/>
            <a:ext cx="1080000" cy="1080000"/>
          </a:xfrm>
          <a:prstGeom prst="rect">
            <a:avLst/>
          </a:prstGeom>
        </p:spPr>
      </p:pic>
      <p:sp>
        <p:nvSpPr>
          <p:cNvPr id="14" name="文字方塊 13">
            <a:extLst>
              <a:ext uri="{FF2B5EF4-FFF2-40B4-BE49-F238E27FC236}">
                <a16:creationId xmlns:a16="http://schemas.microsoft.com/office/drawing/2014/main" id="{5B27D9AD-60EE-4890-93BF-A2006B4A0C57}"/>
              </a:ext>
            </a:extLst>
          </p:cNvPr>
          <p:cNvSpPr txBox="1"/>
          <p:nvPr/>
        </p:nvSpPr>
        <p:spPr>
          <a:xfrm>
            <a:off x="6946276" y="3299419"/>
            <a:ext cx="1396536" cy="369332"/>
          </a:xfrm>
          <a:prstGeom prst="rect">
            <a:avLst/>
          </a:prstGeom>
          <a:solidFill>
            <a:schemeClr val="bg1"/>
          </a:solidFill>
        </p:spPr>
        <p:txBody>
          <a:bodyPr wrap="none" rtlCol="0">
            <a:spAutoFit/>
          </a:bodyPr>
          <a:lstStyle/>
          <a:p>
            <a:r>
              <a:rPr lang="zh-TW" altLang="en-US" dirty="0">
                <a:solidFill>
                  <a:srgbClr val="000000"/>
                </a:solidFill>
                <a:latin typeface="Times New Roman" panose="02020603050405020304" pitchFamily="18" charset="0"/>
                <a:ea typeface="+mn-ea"/>
                <a:cs typeface="Times New Roman" panose="02020603050405020304" pitchFamily="18" charset="0"/>
              </a:rPr>
              <a:t>▲ 誤判影像</a:t>
            </a:r>
            <a:endParaRPr lang="zh-TW" altLang="en-US" dirty="0">
              <a:solidFill>
                <a:srgbClr val="000000"/>
              </a:solidFill>
              <a:latin typeface="+mn-ea"/>
              <a:ea typeface="+mn-ea"/>
            </a:endParaRPr>
          </a:p>
        </p:txBody>
      </p:sp>
    </p:spTree>
    <p:extLst>
      <p:ext uri="{BB962C8B-B14F-4D97-AF65-F5344CB8AC3E}">
        <p14:creationId xmlns:p14="http://schemas.microsoft.com/office/powerpoint/2010/main" val="231321843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61</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結論與未來展望</a:t>
            </a:r>
            <a:endParaRPr lang="en-US" altLang="zh-TW" dirty="0">
              <a:solidFill>
                <a:srgbClr val="000000"/>
              </a:solidFill>
            </a:endParaRPr>
          </a:p>
        </p:txBody>
      </p:sp>
    </p:spTree>
    <p:extLst>
      <p:ext uri="{BB962C8B-B14F-4D97-AF65-F5344CB8AC3E}">
        <p14:creationId xmlns:p14="http://schemas.microsoft.com/office/powerpoint/2010/main" val="182962922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B5CCDCA9-792D-4891-990A-804093DC6B89}"/>
              </a:ext>
            </a:extLst>
          </p:cNvPr>
          <p:cNvSpPr/>
          <p:nvPr/>
        </p:nvSpPr>
        <p:spPr>
          <a:xfrm>
            <a:off x="2594823" y="4613169"/>
            <a:ext cx="1977178" cy="1345230"/>
          </a:xfrm>
          <a:prstGeom prst="rect">
            <a:avLst/>
          </a:prstGeom>
          <a:solidFill>
            <a:srgbClr val="FFCCCC">
              <a:alpha val="3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結論 </a:t>
            </a:r>
            <a:r>
              <a:rPr lang="en-US" altLang="zh-TW" b="0" dirty="0">
                <a:solidFill>
                  <a:srgbClr val="000000"/>
                </a:solidFill>
                <a:latin typeface="+mn-lt"/>
                <a:ea typeface="+mn-ea"/>
              </a:rPr>
              <a:t>(1/1)</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62</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基於深度學習技術辨識</a:t>
            </a:r>
            <a:r>
              <a:rPr lang="zh-TW" altLang="en-US" b="1" dirty="0">
                <a:solidFill>
                  <a:srgbClr val="000000"/>
                </a:solidFill>
              </a:rPr>
              <a:t>嬰兒影像</a:t>
            </a:r>
            <a:endParaRPr lang="en-US" altLang="zh-TW" b="1"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C00000"/>
                </a:solidFill>
              </a:rPr>
              <a:t>姿勢</a:t>
            </a:r>
            <a:r>
              <a:rPr lang="zh-TW" altLang="en-US" dirty="0">
                <a:solidFill>
                  <a:srgbClr val="000000"/>
                </a:solidFill>
              </a:rPr>
              <a:t>：正躺、趴躺、坐姿及站立</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C00000"/>
                </a:solidFill>
              </a:rPr>
              <a:t>臉部遮擋</a:t>
            </a:r>
            <a:r>
              <a:rPr lang="zh-TW" altLang="en-US" dirty="0">
                <a:solidFill>
                  <a:srgbClr val="000000"/>
                </a:solidFill>
              </a:rPr>
              <a:t>：因嘔吐物或毛巾等外物遮蔽</a:t>
            </a:r>
            <a:endParaRPr lang="en-US" altLang="zh-TW" dirty="0">
              <a:solidFill>
                <a:srgbClr val="000000"/>
              </a:solidFill>
            </a:endParaRPr>
          </a:p>
        </p:txBody>
      </p:sp>
      <p:graphicFrame>
        <p:nvGraphicFramePr>
          <p:cNvPr id="10" name="表格 9">
            <a:extLst>
              <a:ext uri="{FF2B5EF4-FFF2-40B4-BE49-F238E27FC236}">
                <a16:creationId xmlns:a16="http://schemas.microsoft.com/office/drawing/2014/main" id="{FF8BF334-0958-4AE8-8611-3D55FD03D5B2}"/>
              </a:ext>
            </a:extLst>
          </p:cNvPr>
          <p:cNvGraphicFramePr>
            <a:graphicFrameLocks noGrp="1"/>
          </p:cNvGraphicFramePr>
          <p:nvPr>
            <p:extLst>
              <p:ext uri="{D42A27DB-BD31-4B8C-83A1-F6EECF244321}">
                <p14:modId xmlns:p14="http://schemas.microsoft.com/office/powerpoint/2010/main" val="1009882828"/>
              </p:ext>
            </p:extLst>
          </p:nvPr>
        </p:nvGraphicFramePr>
        <p:xfrm>
          <a:off x="1056075" y="4175421"/>
          <a:ext cx="7612875" cy="1784160"/>
        </p:xfrm>
        <a:graphic>
          <a:graphicData uri="http://schemas.openxmlformats.org/drawingml/2006/table">
            <a:tbl>
              <a:tblPr firstRow="1" firstCol="1" bandRow="1">
                <a:tableStyleId>{912C8C85-51F0-491E-9774-3900AFEF0FD7}</a:tableStyleId>
              </a:tblPr>
              <a:tblGrid>
                <a:gridCol w="1522575">
                  <a:extLst>
                    <a:ext uri="{9D8B030D-6E8A-4147-A177-3AD203B41FA5}">
                      <a16:colId xmlns:a16="http://schemas.microsoft.com/office/drawing/2014/main" val="2685596129"/>
                    </a:ext>
                  </a:extLst>
                </a:gridCol>
                <a:gridCol w="2030100">
                  <a:extLst>
                    <a:ext uri="{9D8B030D-6E8A-4147-A177-3AD203B41FA5}">
                      <a16:colId xmlns:a16="http://schemas.microsoft.com/office/drawing/2014/main" val="178370344"/>
                    </a:ext>
                  </a:extLst>
                </a:gridCol>
                <a:gridCol w="2030100">
                  <a:extLst>
                    <a:ext uri="{9D8B030D-6E8A-4147-A177-3AD203B41FA5}">
                      <a16:colId xmlns:a16="http://schemas.microsoft.com/office/drawing/2014/main" val="2509292609"/>
                    </a:ext>
                  </a:extLst>
                </a:gridCol>
                <a:gridCol w="2030100">
                  <a:extLst>
                    <a:ext uri="{9D8B030D-6E8A-4147-A177-3AD203B41FA5}">
                      <a16:colId xmlns:a16="http://schemas.microsoft.com/office/drawing/2014/main" val="1543705749"/>
                    </a:ext>
                  </a:extLst>
                </a:gridCol>
              </a:tblGrid>
              <a:tr h="432048">
                <a:tc>
                  <a:txBody>
                    <a:bodyPr/>
                    <a:lstStyle/>
                    <a:p>
                      <a:pPr algn="ctr">
                        <a:lnSpc>
                          <a:spcPct val="100000"/>
                        </a:lnSpc>
                        <a:spcAft>
                          <a:spcPts val="0"/>
                        </a:spcAft>
                      </a:pP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嬰兒危險監測系統</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感測器式偵測</a:t>
                      </a:r>
                      <a:endPar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既有影像式偵測</a:t>
                      </a:r>
                      <a:endPar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extLst>
                  <a:ext uri="{0D108BD9-81ED-4DB2-BD59-A6C34878D82A}">
                    <a16:rowId xmlns:a16="http://schemas.microsoft.com/office/drawing/2014/main" val="2350716510"/>
                  </a:ext>
                </a:extLst>
              </a:tr>
              <a:tr h="676056">
                <a:tc>
                  <a:txBody>
                    <a:bodyPr/>
                    <a:lstStyle/>
                    <a:p>
                      <a:pPr marL="0" algn="ctr" defTabSz="914400" rtl="0" eaLnBrk="1" latinLnBrk="0" hangingPunct="1">
                        <a:lnSpc>
                          <a:spcPct val="100000"/>
                        </a:lnSpc>
                        <a:spcAft>
                          <a:spcPts val="0"/>
                        </a:spcAft>
                      </a:pPr>
                      <a:r>
                        <a:rPr lang="zh-TW" altLang="en-US" sz="1800" b="0" kern="1200" dirty="0">
                          <a:solidFill>
                            <a:srgbClr val="000000"/>
                          </a:solidFill>
                          <a:latin typeface="+mn-lt"/>
                          <a:ea typeface="+mn-ea"/>
                          <a:cs typeface="Times New Roman" panose="02020603050405020304" pitchFamily="18" charset="0"/>
                        </a:rPr>
                        <a:t>避免干擾嬰兒</a:t>
                      </a:r>
                      <a:endParaRPr lang="en-US" altLang="zh-TW" sz="1800" b="0" kern="1200" dirty="0">
                        <a:solidFill>
                          <a:srgbClr val="000000"/>
                        </a:solidFill>
                        <a:latin typeface="+mn-lt"/>
                        <a:ea typeface="+mn-ea"/>
                        <a:cs typeface="Times New Roman" panose="02020603050405020304" pitchFamily="18" charset="0"/>
                      </a:endParaRPr>
                    </a:p>
                    <a:p>
                      <a:pPr marL="0" algn="ctr" defTabSz="914400" rtl="0" eaLnBrk="1" latinLnBrk="0" hangingPunct="1">
                        <a:lnSpc>
                          <a:spcPct val="100000"/>
                        </a:lnSpc>
                        <a:spcAft>
                          <a:spcPts val="0"/>
                        </a:spcAft>
                      </a:pPr>
                      <a:r>
                        <a:rPr lang="zh-TW" altLang="en-US" sz="1800" b="0" kern="1200" dirty="0">
                          <a:solidFill>
                            <a:srgbClr val="000000"/>
                          </a:solidFill>
                          <a:latin typeface="+mn-lt"/>
                          <a:ea typeface="+mn-ea"/>
                          <a:cs typeface="Times New Roman" panose="02020603050405020304" pitchFamily="18" charset="0"/>
                        </a:rPr>
                        <a:t>（非接觸式）</a:t>
                      </a:r>
                    </a:p>
                  </a:txBody>
                  <a:tcPr marL="72075" marR="72075" marT="0" marB="0" anchor="ctr"/>
                </a:tc>
                <a:tc>
                  <a:txBody>
                    <a:bodyPr/>
                    <a:lstStyle/>
                    <a:p>
                      <a:pPr marL="0" algn="ctr" defTabSz="914400" rtl="0" eaLnBrk="1" latinLnBrk="0" hangingPunct="1">
                        <a:lnSpc>
                          <a:spcPct val="100000"/>
                        </a:lnSpc>
                        <a:spcAft>
                          <a:spcPts val="0"/>
                        </a:spcAft>
                      </a:pPr>
                      <a:r>
                        <a:rPr lang="en-US" altLang="zh-TW" sz="1800" b="0" kern="1200" dirty="0">
                          <a:solidFill>
                            <a:srgbClr val="C00000"/>
                          </a:solidFill>
                          <a:latin typeface="+mn-lt"/>
                          <a:ea typeface="+mn-ea"/>
                          <a:cs typeface="Times New Roman" panose="02020603050405020304" pitchFamily="18" charset="0"/>
                        </a:rPr>
                        <a:t>v</a:t>
                      </a:r>
                      <a:endParaRPr lang="zh-TW" altLang="en-US" sz="1800" b="0"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000000"/>
                          </a:solidFill>
                          <a:latin typeface="+mn-lt"/>
                          <a:ea typeface="+mn-ea"/>
                          <a:cs typeface="Times New Roman" panose="02020603050405020304" pitchFamily="18" charset="0"/>
                        </a:rPr>
                        <a:t>x</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ltLang="zh-TW" sz="1800" kern="100" dirty="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rPr>
                        <a:t>v</a:t>
                      </a:r>
                      <a:endParaRPr lang="zh-TW" altLang="zh-TW" sz="1800" kern="100" dirty="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tc>
                <a:extLst>
                  <a:ext uri="{0D108BD9-81ED-4DB2-BD59-A6C34878D82A}">
                    <a16:rowId xmlns:a16="http://schemas.microsoft.com/office/drawing/2014/main" val="3148875907"/>
                  </a:ext>
                </a:extLst>
              </a:tr>
              <a:tr h="6760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0" kern="1200" dirty="0">
                          <a:solidFill>
                            <a:srgbClr val="000000"/>
                          </a:solidFill>
                          <a:latin typeface="+mn-lt"/>
                          <a:ea typeface="+mn-ea"/>
                          <a:cs typeface="Times New Roman" panose="02020603050405020304" pitchFamily="18" charset="0"/>
                        </a:rPr>
                        <a:t>功能多樣性</a:t>
                      </a: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rgbClr val="C00000"/>
                          </a:solidFill>
                        </a:rPr>
                        <a:t>姿勢及臉部多情境</a:t>
                      </a:r>
                      <a:endParaRPr lang="zh-TW" altLang="en-US" sz="1800" b="0"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zh-TW" altLang="en-US" dirty="0">
                          <a:solidFill>
                            <a:srgbClr val="000000"/>
                          </a:solidFill>
                        </a:rPr>
                        <a:t>功能單一</a:t>
                      </a:r>
                      <a:endParaRPr lang="en-US" altLang="zh-TW" dirty="0">
                        <a:solidFill>
                          <a:srgbClr val="000000"/>
                        </a:solidFill>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zh-TW" altLang="en-US" dirty="0">
                          <a:solidFill>
                            <a:srgbClr val="000000"/>
                          </a:solidFill>
                        </a:rPr>
                        <a:t>僅呼吸、面部</a:t>
                      </a:r>
                      <a:endParaRPr lang="en-US" altLang="zh-TW" dirty="0">
                        <a:solidFill>
                          <a:srgbClr val="000000"/>
                        </a:solidFill>
                      </a:endParaRPr>
                    </a:p>
                    <a:p>
                      <a:pPr marL="0" indent="0" algn="ctr" defTabSz="914400" rtl="0" eaLnBrk="1" latinLnBrk="0" hangingPunct="1">
                        <a:lnSpc>
                          <a:spcPct val="100000"/>
                        </a:lnSpc>
                        <a:spcAft>
                          <a:spcPts val="0"/>
                        </a:spcAft>
                        <a:buFont typeface="Wingdings" panose="05000000000000000000" pitchFamily="2" charset="2"/>
                        <a:buNone/>
                      </a:pPr>
                      <a:r>
                        <a:rPr lang="zh-TW" altLang="en-US" dirty="0">
                          <a:solidFill>
                            <a:srgbClr val="000000"/>
                          </a:solidFill>
                        </a:rPr>
                        <a:t>或單一動作</a:t>
                      </a:r>
                      <a:endParaRPr lang="en-US" altLang="zh-TW" dirty="0">
                        <a:solidFill>
                          <a:srgbClr val="000000"/>
                        </a:solidFill>
                      </a:endParaRPr>
                    </a:p>
                  </a:txBody>
                  <a:tcPr marL="72075" marR="72075" marT="0" marB="0" anchor="ctr"/>
                </a:tc>
                <a:extLst>
                  <a:ext uri="{0D108BD9-81ED-4DB2-BD59-A6C34878D82A}">
                    <a16:rowId xmlns:a16="http://schemas.microsoft.com/office/drawing/2014/main" val="1977176168"/>
                  </a:ext>
                </a:extLst>
              </a:tr>
            </a:tbl>
          </a:graphicData>
        </a:graphic>
      </p:graphicFrame>
      <p:sp>
        <p:nvSpPr>
          <p:cNvPr id="12" name="矩形: 圓角 11">
            <a:extLst>
              <a:ext uri="{FF2B5EF4-FFF2-40B4-BE49-F238E27FC236}">
                <a16:creationId xmlns:a16="http://schemas.microsoft.com/office/drawing/2014/main" id="{423CED95-619D-479B-9DD9-43A9E69D249D}"/>
              </a:ext>
            </a:extLst>
          </p:cNvPr>
          <p:cNvSpPr/>
          <p:nvPr/>
        </p:nvSpPr>
        <p:spPr>
          <a:xfrm>
            <a:off x="3271800" y="5985174"/>
            <a:ext cx="623224" cy="491704"/>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bg1"/>
                </a:solidFill>
              </a:rPr>
              <a:t>優</a:t>
            </a:r>
            <a:endParaRPr lang="zh-TW" altLang="en-US" b="1" dirty="0">
              <a:solidFill>
                <a:schemeClr val="bg1"/>
              </a:solidFill>
            </a:endParaRPr>
          </a:p>
        </p:txBody>
      </p:sp>
    </p:spTree>
    <p:extLst>
      <p:ext uri="{BB962C8B-B14F-4D97-AF65-F5344CB8AC3E}">
        <p14:creationId xmlns:p14="http://schemas.microsoft.com/office/powerpoint/2010/main" val="788976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未來展望 </a:t>
            </a:r>
            <a:r>
              <a:rPr lang="en-US" altLang="zh-TW" b="0" dirty="0">
                <a:solidFill>
                  <a:srgbClr val="000000"/>
                </a:solidFill>
                <a:latin typeface="+mn-lt"/>
                <a:ea typeface="+mn-ea"/>
              </a:rPr>
              <a:t>(1/1)</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Arial" panose="020B0604020202020204" pitchFamily="34" charset="0"/>
              <a:buChar char="•"/>
            </a:pPr>
            <a:r>
              <a:rPr lang="zh-TW" altLang="en-US" dirty="0">
                <a:solidFill>
                  <a:srgbClr val="000000"/>
                </a:solidFill>
              </a:rPr>
              <a:t>使用場域：</a:t>
            </a:r>
            <a:r>
              <a:rPr lang="zh-TW" altLang="en-US" dirty="0">
                <a:solidFill>
                  <a:srgbClr val="C00000"/>
                </a:solidFill>
              </a:rPr>
              <a:t>多嬰兒</a:t>
            </a:r>
            <a:r>
              <a:rPr lang="zh-TW" altLang="en-US" dirty="0">
                <a:solidFill>
                  <a:srgbClr val="000000"/>
                </a:solidFill>
              </a:rPr>
              <a:t>情境</a:t>
            </a:r>
            <a:endParaRPr lang="en-US" altLang="zh-TW" dirty="0">
              <a:solidFill>
                <a:srgbClr val="000000"/>
              </a:solidFill>
            </a:endParaRPr>
          </a:p>
          <a:p>
            <a:pPr>
              <a:lnSpc>
                <a:spcPct val="150000"/>
              </a:lnSpc>
              <a:spcBef>
                <a:spcPts val="0"/>
              </a:spcBef>
              <a:spcAft>
                <a:spcPts val="1200"/>
              </a:spcAft>
              <a:buFont typeface="Arial" panose="020B0604020202020204" pitchFamily="34" charset="0"/>
              <a:buChar char="•"/>
            </a:pPr>
            <a:r>
              <a:rPr lang="zh-TW" altLang="en-US" dirty="0">
                <a:solidFill>
                  <a:srgbClr val="000000"/>
                </a:solidFill>
              </a:rPr>
              <a:t>姿勢偵測：加入</a:t>
            </a:r>
            <a:r>
              <a:rPr lang="zh-TW" altLang="en-US" dirty="0">
                <a:solidFill>
                  <a:srgbClr val="C00000"/>
                </a:solidFill>
              </a:rPr>
              <a:t>時間</a:t>
            </a:r>
            <a:r>
              <a:rPr lang="zh-TW" altLang="en-US" dirty="0">
                <a:solidFill>
                  <a:srgbClr val="000000"/>
                </a:solidFill>
              </a:rPr>
              <a:t>資訊</a:t>
            </a:r>
            <a:endParaRPr lang="en-US" altLang="zh-TW" dirty="0">
              <a:solidFill>
                <a:srgbClr val="000000"/>
              </a:solidFill>
            </a:endParaRPr>
          </a:p>
          <a:p>
            <a:pPr>
              <a:lnSpc>
                <a:spcPct val="150000"/>
              </a:lnSpc>
              <a:spcBef>
                <a:spcPts val="0"/>
              </a:spcBef>
              <a:spcAft>
                <a:spcPts val="1200"/>
              </a:spcAft>
              <a:buFont typeface="Arial" panose="020B0604020202020204" pitchFamily="34" charset="0"/>
              <a:buChar char="•"/>
            </a:pPr>
            <a:r>
              <a:rPr lang="zh-TW" altLang="en-US" dirty="0">
                <a:solidFill>
                  <a:srgbClr val="000000"/>
                </a:solidFill>
              </a:rPr>
              <a:t>臉部偵測：監測</a:t>
            </a:r>
            <a:r>
              <a:rPr lang="zh-TW" altLang="en-US" dirty="0">
                <a:solidFill>
                  <a:srgbClr val="C00000"/>
                </a:solidFill>
              </a:rPr>
              <a:t>面部表情</a:t>
            </a:r>
            <a:endParaRPr lang="en-US" altLang="zh-TW" dirty="0">
              <a:solidFill>
                <a:srgbClr val="C00000"/>
              </a:solidFill>
            </a:endParaRPr>
          </a:p>
          <a:p>
            <a:pPr>
              <a:lnSpc>
                <a:spcPct val="150000"/>
              </a:lnSpc>
              <a:spcBef>
                <a:spcPts val="0"/>
              </a:spcBef>
              <a:spcAft>
                <a:spcPts val="1200"/>
              </a:spcAft>
              <a:buFont typeface="Arial" panose="020B0604020202020204" pitchFamily="34" charset="0"/>
              <a:buChar char="•"/>
            </a:pPr>
            <a:r>
              <a:rPr lang="zh-TW" altLang="en-US" dirty="0">
                <a:solidFill>
                  <a:srgbClr val="000000"/>
                </a:solidFill>
              </a:rPr>
              <a:t>系統：設定</a:t>
            </a:r>
            <a:r>
              <a:rPr lang="zh-TW" altLang="en-US" dirty="0">
                <a:solidFill>
                  <a:srgbClr val="C00000"/>
                </a:solidFill>
              </a:rPr>
              <a:t>觀測年齡區間</a:t>
            </a:r>
            <a:endParaRPr lang="en-US" altLang="zh-TW" dirty="0">
              <a:solidFill>
                <a:srgbClr val="000000"/>
              </a:solidFill>
            </a:endParaRPr>
          </a:p>
        </p:txBody>
      </p:sp>
    </p:spTree>
    <p:extLst>
      <p:ext uri="{BB962C8B-B14F-4D97-AF65-F5344CB8AC3E}">
        <p14:creationId xmlns:p14="http://schemas.microsoft.com/office/powerpoint/2010/main" val="416840424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725488" y="2863007"/>
            <a:ext cx="7693025" cy="1131987"/>
          </a:xfrm>
        </p:spPr>
        <p:txBody>
          <a:bodyPr/>
          <a:lstStyle/>
          <a:p>
            <a:pPr marL="0" indent="0" algn="ctr">
              <a:buNone/>
            </a:pPr>
            <a:r>
              <a:rPr lang="zh-TW" altLang="en-US" sz="5400" b="1" dirty="0">
                <a:solidFill>
                  <a:srgbClr val="000000"/>
                </a:solidFill>
                <a:latin typeface="+mn-lt"/>
                <a:ea typeface="+mn-ea"/>
              </a:rPr>
              <a:t>影片展示</a:t>
            </a:r>
          </a:p>
        </p:txBody>
      </p:sp>
      <p:sp>
        <p:nvSpPr>
          <p:cNvPr id="2" name="投影片編號版面配置區 1"/>
          <p:cNvSpPr>
            <a:spLocks noGrp="1"/>
          </p:cNvSpPr>
          <p:nvPr>
            <p:ph type="sldNum" sz="quarter" idx="12"/>
          </p:nvPr>
        </p:nvSpPr>
        <p:spPr/>
        <p:txBody>
          <a:bodyPr/>
          <a:lstStyle/>
          <a:p>
            <a:pPr>
              <a:defRPr/>
            </a:pPr>
            <a:fld id="{CB06E463-E5A7-4289-8F6A-2F123AB9A9B1}" type="slidenum">
              <a:rPr lang="zh-TW" altLang="en-US" smtClean="0"/>
              <a:pPr>
                <a:defRPr/>
              </a:pPr>
              <a:t>64</a:t>
            </a:fld>
            <a:endParaRPr lang="zh-TW" altLang="en-US"/>
          </a:p>
        </p:txBody>
      </p:sp>
    </p:spTree>
    <p:extLst>
      <p:ext uri="{BB962C8B-B14F-4D97-AF65-F5344CB8AC3E}">
        <p14:creationId xmlns:p14="http://schemas.microsoft.com/office/powerpoint/2010/main" val="22025939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725488" y="2863007"/>
            <a:ext cx="7693025" cy="1131987"/>
          </a:xfrm>
        </p:spPr>
        <p:txBody>
          <a:bodyPr/>
          <a:lstStyle/>
          <a:p>
            <a:pPr marL="0" indent="0" algn="ctr">
              <a:buNone/>
            </a:pPr>
            <a:r>
              <a:rPr lang="en-US" altLang="zh-TW" sz="5400" b="1" dirty="0">
                <a:solidFill>
                  <a:srgbClr val="000000"/>
                </a:solidFill>
                <a:latin typeface="+mn-lt"/>
                <a:ea typeface="+mn-ea"/>
              </a:rPr>
              <a:t>Q&amp;A</a:t>
            </a:r>
            <a:endParaRPr lang="zh-TW" altLang="en-US" sz="5400" b="1" dirty="0">
              <a:solidFill>
                <a:srgbClr val="000000"/>
              </a:solidFill>
              <a:latin typeface="+mn-lt"/>
              <a:ea typeface="+mn-ea"/>
            </a:endParaRPr>
          </a:p>
        </p:txBody>
      </p:sp>
      <p:sp>
        <p:nvSpPr>
          <p:cNvPr id="2" name="投影片編號版面配置區 1"/>
          <p:cNvSpPr>
            <a:spLocks noGrp="1"/>
          </p:cNvSpPr>
          <p:nvPr>
            <p:ph type="sldNum" sz="quarter" idx="12"/>
          </p:nvPr>
        </p:nvSpPr>
        <p:spPr/>
        <p:txBody>
          <a:bodyPr/>
          <a:lstStyle/>
          <a:p>
            <a:pPr>
              <a:defRPr/>
            </a:pPr>
            <a:fld id="{CB06E463-E5A7-4289-8F6A-2F123AB9A9B1}" type="slidenum">
              <a:rPr lang="zh-TW" altLang="en-US" smtClean="0"/>
              <a:pPr>
                <a:defRPr/>
              </a:pPr>
              <a:t>65</a:t>
            </a:fld>
            <a:endParaRPr lang="zh-TW" altLang="en-US"/>
          </a:p>
        </p:txBody>
      </p:sp>
    </p:spTree>
    <p:extLst>
      <p:ext uri="{BB962C8B-B14F-4D97-AF65-F5344CB8AC3E}">
        <p14:creationId xmlns:p14="http://schemas.microsoft.com/office/powerpoint/2010/main" val="30240637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725488" y="2863007"/>
            <a:ext cx="7693025" cy="1131987"/>
          </a:xfrm>
        </p:spPr>
        <p:txBody>
          <a:bodyPr/>
          <a:lstStyle/>
          <a:p>
            <a:pPr marL="0" indent="0" algn="ctr">
              <a:buNone/>
            </a:pPr>
            <a:r>
              <a:rPr lang="zh-TW" altLang="en-US" sz="4400" b="1" dirty="0">
                <a:solidFill>
                  <a:srgbClr val="000000"/>
                </a:solidFill>
                <a:latin typeface="+mn-lt"/>
                <a:ea typeface="+mn-ea"/>
              </a:rPr>
              <a:t>謝謝口試委員的聆聽與建議 </a:t>
            </a:r>
            <a:r>
              <a:rPr lang="en-US" altLang="zh-TW" sz="4400" b="1" dirty="0">
                <a:solidFill>
                  <a:srgbClr val="000000"/>
                </a:solidFill>
                <a:latin typeface="+mn-lt"/>
                <a:ea typeface="+mn-ea"/>
              </a:rPr>
              <a:t>!</a:t>
            </a:r>
            <a:br>
              <a:rPr lang="en-US" altLang="zh-TW" sz="4400" b="1" dirty="0">
                <a:solidFill>
                  <a:srgbClr val="000000"/>
                </a:solidFill>
                <a:latin typeface="+mn-lt"/>
                <a:ea typeface="+mn-ea"/>
              </a:rPr>
            </a:br>
            <a:r>
              <a:rPr lang="en-US" altLang="zh-TW" sz="3200" b="1" dirty="0">
                <a:solidFill>
                  <a:srgbClr val="000000"/>
                </a:solidFill>
                <a:latin typeface="+mn-lt"/>
                <a:ea typeface="+mn-ea"/>
              </a:rPr>
              <a:t>Thank you for your time and attention.</a:t>
            </a:r>
            <a:endParaRPr lang="zh-TW" altLang="en-US" sz="3200" b="1" dirty="0">
              <a:solidFill>
                <a:srgbClr val="000000"/>
              </a:solidFill>
              <a:latin typeface="+mn-lt"/>
              <a:ea typeface="+mn-ea"/>
            </a:endParaRPr>
          </a:p>
        </p:txBody>
      </p:sp>
      <p:sp>
        <p:nvSpPr>
          <p:cNvPr id="2" name="投影片編號版面配置區 1"/>
          <p:cNvSpPr>
            <a:spLocks noGrp="1"/>
          </p:cNvSpPr>
          <p:nvPr>
            <p:ph type="sldNum" sz="quarter" idx="12"/>
          </p:nvPr>
        </p:nvSpPr>
        <p:spPr/>
        <p:txBody>
          <a:bodyPr/>
          <a:lstStyle/>
          <a:p>
            <a:pPr>
              <a:defRPr/>
            </a:pPr>
            <a:fld id="{CB06E463-E5A7-4289-8F6A-2F123AB9A9B1}" type="slidenum">
              <a:rPr lang="zh-TW" altLang="en-US" smtClean="0"/>
              <a:pPr>
                <a:defRPr/>
              </a:pPr>
              <a:t>66</a:t>
            </a:fld>
            <a:endParaRPr lang="zh-TW" altLang="en-US"/>
          </a:p>
        </p:txBody>
      </p:sp>
    </p:spTree>
    <p:extLst>
      <p:ext uri="{BB962C8B-B14F-4D97-AF65-F5344CB8AC3E}">
        <p14:creationId xmlns:p14="http://schemas.microsoft.com/office/powerpoint/2010/main" val="327033006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研究動機 </a:t>
            </a:r>
            <a:r>
              <a:rPr lang="en-US" altLang="zh-TW" b="0" dirty="0">
                <a:solidFill>
                  <a:srgbClr val="000000"/>
                </a:solidFill>
                <a:latin typeface="+mn-lt"/>
                <a:ea typeface="+mn-ea"/>
              </a:rPr>
              <a:t>(4/4)</a:t>
            </a:r>
            <a:r>
              <a:rPr lang="zh-TW" altLang="en-US" b="0" dirty="0">
                <a:solidFill>
                  <a:srgbClr val="000000"/>
                </a:solidFill>
                <a:latin typeface="+mn-lt"/>
                <a:ea typeface="+mn-ea"/>
              </a:rPr>
              <a:t> － 既有機制</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a:xfrm>
            <a:off x="8676456" y="6126480"/>
            <a:ext cx="587375" cy="488950"/>
          </a:xfrm>
        </p:spPr>
        <p:txBody>
          <a:bodyPr/>
          <a:lstStyle/>
          <a:p>
            <a:pPr>
              <a:defRPr/>
            </a:pPr>
            <a:fld id="{CB06E463-E5A7-4289-8F6A-2F123AB9A9B1}" type="slidenum">
              <a:rPr lang="zh-TW" altLang="en-US" smtClean="0"/>
              <a:pPr>
                <a:defRPr/>
              </a:pPr>
              <a:t>7</a:t>
            </a:fld>
            <a:endParaRPr lang="zh-TW" altLang="en-US"/>
          </a:p>
        </p:txBody>
      </p:sp>
      <p:sp>
        <p:nvSpPr>
          <p:cNvPr id="5" name="內容版面配置區 2">
            <a:extLst>
              <a:ext uri="{FF2B5EF4-FFF2-40B4-BE49-F238E27FC236}">
                <a16:creationId xmlns:a16="http://schemas.microsoft.com/office/drawing/2014/main" id="{5F719FB4-7458-430A-8E5C-426A7D3AA4E2}"/>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Arial" panose="020B0604020202020204" pitchFamily="34" charset="0"/>
              <a:buChar char="•"/>
            </a:pPr>
            <a:r>
              <a:rPr lang="zh-TW" altLang="en-US" b="1" dirty="0">
                <a:solidFill>
                  <a:srgbClr val="000000"/>
                </a:solidFill>
              </a:rPr>
              <a:t>感測器</a:t>
            </a:r>
            <a:r>
              <a:rPr lang="zh-TW" altLang="en-US" dirty="0">
                <a:solidFill>
                  <a:srgbClr val="000000"/>
                </a:solidFill>
              </a:rPr>
              <a:t>：量測特定生理訊號</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C00000"/>
                </a:solidFill>
              </a:rPr>
              <a:t>功能單一</a:t>
            </a:r>
            <a:r>
              <a:rPr lang="zh-TW" altLang="en-US" dirty="0">
                <a:solidFill>
                  <a:srgbClr val="000000"/>
                </a:solidFill>
              </a:rPr>
              <a:t>：需多種感測器</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C00000"/>
                </a:solidFill>
              </a:rPr>
              <a:t>影響嬰兒</a:t>
            </a:r>
            <a:r>
              <a:rPr lang="zh-TW" altLang="en-US" dirty="0">
                <a:solidFill>
                  <a:srgbClr val="000000"/>
                </a:solidFill>
              </a:rPr>
              <a:t>：裝置纏繞或誤食</a:t>
            </a:r>
            <a:endParaRPr lang="en-US" altLang="zh-TW" dirty="0">
              <a:solidFill>
                <a:srgbClr val="000000"/>
              </a:solidFill>
            </a:endParaRPr>
          </a:p>
          <a:p>
            <a:pPr>
              <a:lnSpc>
                <a:spcPct val="150000"/>
              </a:lnSpc>
              <a:spcBef>
                <a:spcPts val="0"/>
              </a:spcBef>
              <a:spcAft>
                <a:spcPts val="1200"/>
              </a:spcAft>
              <a:buFont typeface="Arial" panose="020B0604020202020204" pitchFamily="34" charset="0"/>
              <a:buChar char="•"/>
            </a:pPr>
            <a:r>
              <a:rPr lang="zh-TW" altLang="en-US" b="1" dirty="0">
                <a:solidFill>
                  <a:srgbClr val="000000"/>
                </a:solidFill>
              </a:rPr>
              <a:t>電腦視覺</a:t>
            </a:r>
            <a:r>
              <a:rPr lang="zh-TW" altLang="en-US" dirty="0">
                <a:solidFill>
                  <a:srgbClr val="000000"/>
                </a:solidFill>
              </a:rPr>
              <a:t>：偵測影像</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嬰兒相關之研究較少</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C00000"/>
                </a:solidFill>
              </a:rPr>
              <a:t>僅呼吸頻率、面部特徵或單一睡姿</a:t>
            </a:r>
            <a:endParaRPr lang="en-US" altLang="zh-TW" dirty="0">
              <a:solidFill>
                <a:srgbClr val="C00000"/>
              </a:solidFill>
            </a:endParaRPr>
          </a:p>
        </p:txBody>
      </p:sp>
    </p:spTree>
    <p:extLst>
      <p:ext uri="{BB962C8B-B14F-4D97-AF65-F5344CB8AC3E}">
        <p14:creationId xmlns:p14="http://schemas.microsoft.com/office/powerpoint/2010/main" val="13213038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DAFC78E2-3C1C-418B-BEB2-317AC81E3036}"/>
              </a:ext>
            </a:extLst>
          </p:cNvPr>
          <p:cNvSpPr/>
          <p:nvPr/>
        </p:nvSpPr>
        <p:spPr>
          <a:xfrm>
            <a:off x="2625374" y="4681611"/>
            <a:ext cx="1977178" cy="1345230"/>
          </a:xfrm>
          <a:prstGeom prst="rect">
            <a:avLst/>
          </a:prstGeom>
          <a:solidFill>
            <a:srgbClr val="FFCCCC">
              <a:alpha val="3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研究目的 </a:t>
            </a:r>
            <a:r>
              <a:rPr lang="en-US" altLang="zh-TW" b="0" dirty="0">
                <a:solidFill>
                  <a:srgbClr val="000000"/>
                </a:solidFill>
                <a:latin typeface="+mn-lt"/>
                <a:ea typeface="+mn-ea"/>
              </a:rPr>
              <a:t>(1/1)</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基於深度學習技術辨識</a:t>
            </a:r>
            <a:r>
              <a:rPr lang="zh-TW" altLang="en-US" b="1" dirty="0">
                <a:solidFill>
                  <a:srgbClr val="000000"/>
                </a:solidFill>
              </a:rPr>
              <a:t>嬰兒影像</a:t>
            </a:r>
            <a:endParaRPr lang="en-US" altLang="zh-TW" b="1"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C00000"/>
                </a:solidFill>
              </a:rPr>
              <a:t>姿勢</a:t>
            </a:r>
            <a:r>
              <a:rPr lang="zh-TW" altLang="en-US" dirty="0">
                <a:solidFill>
                  <a:srgbClr val="000000"/>
                </a:solidFill>
              </a:rPr>
              <a:t>：正躺、趴躺、坐姿及站立</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C00000"/>
                </a:solidFill>
              </a:rPr>
              <a:t>臉部遮擋</a:t>
            </a:r>
            <a:r>
              <a:rPr lang="zh-TW" altLang="en-US" dirty="0">
                <a:solidFill>
                  <a:srgbClr val="000000"/>
                </a:solidFill>
              </a:rPr>
              <a:t>：因嘔吐物或毛巾等外物遮蔽</a:t>
            </a:r>
            <a:endParaRPr lang="en-US" altLang="zh-TW" dirty="0">
              <a:solidFill>
                <a:srgbClr val="000000"/>
              </a:solidFill>
            </a:endParaRPr>
          </a:p>
        </p:txBody>
      </p:sp>
      <p:graphicFrame>
        <p:nvGraphicFramePr>
          <p:cNvPr id="5" name="表格 4">
            <a:extLst>
              <a:ext uri="{FF2B5EF4-FFF2-40B4-BE49-F238E27FC236}">
                <a16:creationId xmlns:a16="http://schemas.microsoft.com/office/drawing/2014/main" id="{DB36D71F-824A-4CC6-B775-AA18DD41EB80}"/>
              </a:ext>
            </a:extLst>
          </p:cNvPr>
          <p:cNvGraphicFramePr>
            <a:graphicFrameLocks noGrp="1"/>
          </p:cNvGraphicFramePr>
          <p:nvPr>
            <p:extLst>
              <p:ext uri="{D42A27DB-BD31-4B8C-83A1-F6EECF244321}">
                <p14:modId xmlns:p14="http://schemas.microsoft.com/office/powerpoint/2010/main" val="2980094343"/>
              </p:ext>
            </p:extLst>
          </p:nvPr>
        </p:nvGraphicFramePr>
        <p:xfrm>
          <a:off x="1086626" y="4243863"/>
          <a:ext cx="7612875" cy="1784160"/>
        </p:xfrm>
        <a:graphic>
          <a:graphicData uri="http://schemas.openxmlformats.org/drawingml/2006/table">
            <a:tbl>
              <a:tblPr firstRow="1" firstCol="1" bandRow="1">
                <a:tableStyleId>{912C8C85-51F0-491E-9774-3900AFEF0FD7}</a:tableStyleId>
              </a:tblPr>
              <a:tblGrid>
                <a:gridCol w="1522575">
                  <a:extLst>
                    <a:ext uri="{9D8B030D-6E8A-4147-A177-3AD203B41FA5}">
                      <a16:colId xmlns:a16="http://schemas.microsoft.com/office/drawing/2014/main" val="2685596129"/>
                    </a:ext>
                  </a:extLst>
                </a:gridCol>
                <a:gridCol w="2030100">
                  <a:extLst>
                    <a:ext uri="{9D8B030D-6E8A-4147-A177-3AD203B41FA5}">
                      <a16:colId xmlns:a16="http://schemas.microsoft.com/office/drawing/2014/main" val="178370344"/>
                    </a:ext>
                  </a:extLst>
                </a:gridCol>
                <a:gridCol w="2030100">
                  <a:extLst>
                    <a:ext uri="{9D8B030D-6E8A-4147-A177-3AD203B41FA5}">
                      <a16:colId xmlns:a16="http://schemas.microsoft.com/office/drawing/2014/main" val="2509292609"/>
                    </a:ext>
                  </a:extLst>
                </a:gridCol>
                <a:gridCol w="2030100">
                  <a:extLst>
                    <a:ext uri="{9D8B030D-6E8A-4147-A177-3AD203B41FA5}">
                      <a16:colId xmlns:a16="http://schemas.microsoft.com/office/drawing/2014/main" val="1543705749"/>
                    </a:ext>
                  </a:extLst>
                </a:gridCol>
              </a:tblGrid>
              <a:tr h="432048">
                <a:tc>
                  <a:txBody>
                    <a:bodyPr/>
                    <a:lstStyle/>
                    <a:p>
                      <a:pPr algn="ctr">
                        <a:lnSpc>
                          <a:spcPct val="100000"/>
                        </a:lnSpc>
                        <a:spcAft>
                          <a:spcPts val="0"/>
                        </a:spcAft>
                      </a:pP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嬰兒危險監測系統</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感測器式偵測</a:t>
                      </a:r>
                      <a:endPar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既有影像式偵測</a:t>
                      </a:r>
                      <a:endPar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extLst>
                  <a:ext uri="{0D108BD9-81ED-4DB2-BD59-A6C34878D82A}">
                    <a16:rowId xmlns:a16="http://schemas.microsoft.com/office/drawing/2014/main" val="2350716510"/>
                  </a:ext>
                </a:extLst>
              </a:tr>
              <a:tr h="676056">
                <a:tc>
                  <a:txBody>
                    <a:bodyPr/>
                    <a:lstStyle/>
                    <a:p>
                      <a:pPr marL="0" algn="ctr" defTabSz="914400" rtl="0" eaLnBrk="1" latinLnBrk="0" hangingPunct="1">
                        <a:lnSpc>
                          <a:spcPct val="100000"/>
                        </a:lnSpc>
                        <a:spcAft>
                          <a:spcPts val="0"/>
                        </a:spcAft>
                      </a:pPr>
                      <a:r>
                        <a:rPr lang="zh-TW" altLang="en-US" sz="1800" b="0" kern="1200" dirty="0">
                          <a:solidFill>
                            <a:srgbClr val="000000"/>
                          </a:solidFill>
                          <a:latin typeface="+mn-lt"/>
                          <a:ea typeface="+mn-ea"/>
                          <a:cs typeface="Times New Roman" panose="02020603050405020304" pitchFamily="18" charset="0"/>
                        </a:rPr>
                        <a:t>避免干擾嬰兒</a:t>
                      </a:r>
                      <a:endParaRPr lang="en-US" altLang="zh-TW" sz="1800" b="0" kern="1200" dirty="0">
                        <a:solidFill>
                          <a:srgbClr val="000000"/>
                        </a:solidFill>
                        <a:latin typeface="+mn-lt"/>
                        <a:ea typeface="+mn-ea"/>
                        <a:cs typeface="Times New Roman" panose="02020603050405020304" pitchFamily="18" charset="0"/>
                      </a:endParaRPr>
                    </a:p>
                    <a:p>
                      <a:pPr marL="0" algn="ctr" defTabSz="914400" rtl="0" eaLnBrk="1" latinLnBrk="0" hangingPunct="1">
                        <a:lnSpc>
                          <a:spcPct val="100000"/>
                        </a:lnSpc>
                        <a:spcAft>
                          <a:spcPts val="0"/>
                        </a:spcAft>
                      </a:pPr>
                      <a:r>
                        <a:rPr lang="zh-TW" altLang="en-US" sz="1800" b="0" kern="1200" dirty="0">
                          <a:solidFill>
                            <a:srgbClr val="000000"/>
                          </a:solidFill>
                          <a:latin typeface="+mn-lt"/>
                          <a:ea typeface="+mn-ea"/>
                          <a:cs typeface="Times New Roman" panose="02020603050405020304" pitchFamily="18" charset="0"/>
                        </a:rPr>
                        <a:t>（非接觸式）</a:t>
                      </a:r>
                    </a:p>
                  </a:txBody>
                  <a:tcPr marL="72075" marR="72075" marT="0" marB="0" anchor="ctr"/>
                </a:tc>
                <a:tc>
                  <a:txBody>
                    <a:bodyPr/>
                    <a:lstStyle/>
                    <a:p>
                      <a:pPr marL="0" algn="ctr" defTabSz="914400" rtl="0" eaLnBrk="1" latinLnBrk="0" hangingPunct="1">
                        <a:lnSpc>
                          <a:spcPct val="100000"/>
                        </a:lnSpc>
                        <a:spcAft>
                          <a:spcPts val="0"/>
                        </a:spcAft>
                      </a:pPr>
                      <a:r>
                        <a:rPr lang="en-US" altLang="zh-TW" sz="1800" b="1" kern="1200" dirty="0">
                          <a:solidFill>
                            <a:srgbClr val="C00000"/>
                          </a:solidFill>
                          <a:latin typeface="+mn-lt"/>
                          <a:ea typeface="+mn-ea"/>
                          <a:cs typeface="Times New Roman" panose="02020603050405020304" pitchFamily="18" charset="0"/>
                        </a:rPr>
                        <a:t>v</a:t>
                      </a:r>
                      <a:endParaRPr lang="zh-TW" altLang="en-US" sz="1800" b="1"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000000"/>
                          </a:solidFill>
                          <a:latin typeface="+mn-lt"/>
                          <a:ea typeface="+mn-ea"/>
                          <a:cs typeface="Times New Roman" panose="02020603050405020304" pitchFamily="18" charset="0"/>
                        </a:rPr>
                        <a:t>x</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ltLang="zh-TW" sz="1800" kern="100" dirty="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rPr>
                        <a:t>v</a:t>
                      </a:r>
                      <a:endParaRPr lang="zh-TW" altLang="zh-TW" sz="1800" kern="100" dirty="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tc>
                <a:extLst>
                  <a:ext uri="{0D108BD9-81ED-4DB2-BD59-A6C34878D82A}">
                    <a16:rowId xmlns:a16="http://schemas.microsoft.com/office/drawing/2014/main" val="3148875907"/>
                  </a:ext>
                </a:extLst>
              </a:tr>
              <a:tr h="6760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0" kern="1200" dirty="0">
                          <a:solidFill>
                            <a:srgbClr val="000000"/>
                          </a:solidFill>
                          <a:latin typeface="+mn-lt"/>
                          <a:ea typeface="+mn-ea"/>
                          <a:cs typeface="Times New Roman" panose="02020603050405020304" pitchFamily="18" charset="0"/>
                        </a:rPr>
                        <a:t>功能</a:t>
                      </a: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1" dirty="0">
                          <a:solidFill>
                            <a:srgbClr val="C00000"/>
                          </a:solidFill>
                        </a:rPr>
                        <a:t>姿勢及臉部多情境</a:t>
                      </a:r>
                      <a:endParaRPr lang="zh-TW" altLang="en-US" sz="1800" b="1"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zh-TW" altLang="en-US" dirty="0">
                          <a:solidFill>
                            <a:srgbClr val="000000"/>
                          </a:solidFill>
                        </a:rPr>
                        <a:t>功能單一</a:t>
                      </a:r>
                      <a:endParaRPr lang="en-US" altLang="zh-TW" dirty="0">
                        <a:solidFill>
                          <a:srgbClr val="000000"/>
                        </a:solidFill>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zh-TW" altLang="en-US" dirty="0">
                          <a:solidFill>
                            <a:srgbClr val="000000"/>
                          </a:solidFill>
                        </a:rPr>
                        <a:t>僅呼吸、面部</a:t>
                      </a:r>
                      <a:endParaRPr lang="en-US" altLang="zh-TW" dirty="0">
                        <a:solidFill>
                          <a:srgbClr val="000000"/>
                        </a:solidFill>
                      </a:endParaRPr>
                    </a:p>
                    <a:p>
                      <a:pPr marL="0" indent="0" algn="ctr" defTabSz="914400" rtl="0" eaLnBrk="1" latinLnBrk="0" hangingPunct="1">
                        <a:lnSpc>
                          <a:spcPct val="100000"/>
                        </a:lnSpc>
                        <a:spcAft>
                          <a:spcPts val="0"/>
                        </a:spcAft>
                        <a:buFont typeface="Wingdings" panose="05000000000000000000" pitchFamily="2" charset="2"/>
                        <a:buNone/>
                      </a:pPr>
                      <a:r>
                        <a:rPr lang="zh-TW" altLang="en-US" dirty="0">
                          <a:solidFill>
                            <a:srgbClr val="000000"/>
                          </a:solidFill>
                        </a:rPr>
                        <a:t>或單一動作</a:t>
                      </a:r>
                      <a:endParaRPr lang="en-US" altLang="zh-TW" dirty="0">
                        <a:solidFill>
                          <a:srgbClr val="000000"/>
                        </a:solidFill>
                      </a:endParaRPr>
                    </a:p>
                  </a:txBody>
                  <a:tcPr marL="72075" marR="72075" marT="0" marB="0" anchor="ctr"/>
                </a:tc>
                <a:extLst>
                  <a:ext uri="{0D108BD9-81ED-4DB2-BD59-A6C34878D82A}">
                    <a16:rowId xmlns:a16="http://schemas.microsoft.com/office/drawing/2014/main" val="1977176168"/>
                  </a:ext>
                </a:extLst>
              </a:tr>
            </a:tbl>
          </a:graphicData>
        </a:graphic>
      </p:graphicFrame>
    </p:spTree>
    <p:extLst>
      <p:ext uri="{BB962C8B-B14F-4D97-AF65-F5344CB8AC3E}">
        <p14:creationId xmlns:p14="http://schemas.microsoft.com/office/powerpoint/2010/main" val="30291274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9</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嬰兒猝死症</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嬰兒監測系統</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殘差神經網路</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人臉偵測</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4677153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theme/theme1.xml><?xml version="1.0" encoding="utf-8"?>
<a:theme xmlns:a="http://schemas.openxmlformats.org/drawingml/2006/main" name="佈景主題1">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口試">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51195</TotalTime>
  <Words>8457</Words>
  <Application>Microsoft Office PowerPoint</Application>
  <PresentationFormat>如螢幕大小 (4:3)</PresentationFormat>
  <Paragraphs>1157</Paragraphs>
  <Slides>66</Slides>
  <Notes>66</Notes>
  <HiddenSlides>2</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66</vt:i4>
      </vt:variant>
    </vt:vector>
  </HeadingPairs>
  <TitlesOfParts>
    <vt:vector size="73" baseType="lpstr">
      <vt:lpstr>新細明體</vt:lpstr>
      <vt:lpstr>標楷體</vt:lpstr>
      <vt:lpstr>Arial</vt:lpstr>
      <vt:lpstr>Calibri</vt:lpstr>
      <vt:lpstr>Times New Roman</vt:lpstr>
      <vt:lpstr>Wingdings</vt:lpstr>
      <vt:lpstr>佈景主題1</vt:lpstr>
      <vt:lpstr>PowerPoint 簡報</vt:lpstr>
      <vt:lpstr>大綱</vt:lpstr>
      <vt:lpstr>大綱</vt:lpstr>
      <vt:lpstr>研究動機 (1/4) － 嬰兒死亡主因</vt:lpstr>
      <vt:lpstr>研究動機 (2/4) － 嬰兒猝死症</vt:lpstr>
      <vt:lpstr>研究動機 (3/4) － 實際狀況</vt:lpstr>
      <vt:lpstr>研究動機 (4/4) － 既有機制</vt:lpstr>
      <vt:lpstr>研究目的 (1/1)</vt:lpstr>
      <vt:lpstr>大綱</vt:lpstr>
      <vt:lpstr>嬰兒猝死症 (1/3)</vt:lpstr>
      <vt:lpstr>嬰兒猝死症 (2/3)</vt:lpstr>
      <vt:lpstr>嬰兒猝死症 (3/3)</vt:lpstr>
      <vt:lpstr>大綱</vt:lpstr>
      <vt:lpstr>嬰兒監測系統 (1/4) － 感測器</vt:lpstr>
      <vt:lpstr>嬰兒監測系統 (2/4) － 感測器</vt:lpstr>
      <vt:lpstr>嬰兒監測系統 (3/4) － 影像式</vt:lpstr>
      <vt:lpstr>嬰兒監測系統 (4/4) － 影像式</vt:lpstr>
      <vt:lpstr>大綱</vt:lpstr>
      <vt:lpstr>殘差神經網路 (1/3) </vt:lpstr>
      <vt:lpstr>殘差神經網路 (2/3) </vt:lpstr>
      <vt:lpstr>殘差神經網路 (3/3) </vt:lpstr>
      <vt:lpstr>大綱</vt:lpstr>
      <vt:lpstr>人臉偵測 (1/1)</vt:lpstr>
      <vt:lpstr>大綱</vt:lpstr>
      <vt:lpstr>嬰兒危險監測系統 (1/2) － 系統流程</vt:lpstr>
      <vt:lpstr>嬰兒危險監測系統 (2/2) － 使用場域</vt:lpstr>
      <vt:lpstr>大綱</vt:lpstr>
      <vt:lpstr>臉部遮擋辨識 (1/4)</vt:lpstr>
      <vt:lpstr>臉部遮擋辨識 (2/4)</vt:lpstr>
      <vt:lpstr>臉部遮擋辨識 (3/4)</vt:lpstr>
      <vt:lpstr>臉部遮擋辨識 (4/4)</vt:lpstr>
      <vt:lpstr>臉部遮擋辨識 (補充)</vt:lpstr>
      <vt:lpstr>大綱</vt:lpstr>
      <vt:lpstr>姿勢辨識 (1/6)</vt:lpstr>
      <vt:lpstr>姿勢辨識 (2/6)</vt:lpstr>
      <vt:lpstr>姿勢辨識 (3/6)</vt:lpstr>
      <vt:lpstr>姿勢辨識 (4/6)</vt:lpstr>
      <vt:lpstr>姿勢辨識 (5/6)</vt:lpstr>
      <vt:lpstr>姿勢辨識 (6/6)</vt:lpstr>
      <vt:lpstr>姿勢辨識 (補充)</vt:lpstr>
      <vt:lpstr>大綱</vt:lpstr>
      <vt:lpstr>危險情境判斷方法 (1/1)</vt:lpstr>
      <vt:lpstr>大綱</vt:lpstr>
      <vt:lpstr>臉部偵測準確度實驗 (1/3) － 目的</vt:lpstr>
      <vt:lpstr>臉部偵測準確度實驗 (2/3) － 設計</vt:lpstr>
      <vt:lpstr>臉部偵測準確度實驗 (3/3) － 結果與分析</vt:lpstr>
      <vt:lpstr>大綱</vt:lpstr>
      <vt:lpstr>臉部偵測執行時間實驗 (1/4) － 目的</vt:lpstr>
      <vt:lpstr>臉部偵測執行時間實驗 (2/4) － 設計</vt:lpstr>
      <vt:lpstr>臉部偵測執行時間實驗 (3/4) －結果與分析</vt:lpstr>
      <vt:lpstr>臉部偵測執行時間實驗 (4/4) － 結果與分析</vt:lpstr>
      <vt:lpstr>大綱</vt:lpstr>
      <vt:lpstr>臉部遮擋辨識實驗 (1/2) － 目的與設計</vt:lpstr>
      <vt:lpstr>臉部遮擋辨識實驗 (2/2) － 結果與分析</vt:lpstr>
      <vt:lpstr>大綱</vt:lpstr>
      <vt:lpstr>姿勢辨識實驗 (1/2) － 目的與設計</vt:lpstr>
      <vt:lpstr>姿勢辨識實驗 (2/2) － 結果與分析</vt:lpstr>
      <vt:lpstr>大綱</vt:lpstr>
      <vt:lpstr>影片危險偵測實驗 (1/2) － 目的與設計</vt:lpstr>
      <vt:lpstr>影片危險偵測實驗 (2/2) － 結果與分析</vt:lpstr>
      <vt:lpstr>大綱</vt:lpstr>
      <vt:lpstr>結論 (1/1)</vt:lpstr>
      <vt:lpstr>未來展望 (1/1)</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游子謙</dc:creator>
  <cp:lastModifiedBy>chiachun.wang</cp:lastModifiedBy>
  <cp:revision>2098</cp:revision>
  <cp:lastPrinted>2017-07-14T01:37:36Z</cp:lastPrinted>
  <dcterms:created xsi:type="dcterms:W3CDTF">2010-06-29T06:52:23Z</dcterms:created>
  <dcterms:modified xsi:type="dcterms:W3CDTF">2022-07-07T14:20:58Z</dcterms:modified>
</cp:coreProperties>
</file>